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257" r:id="rId3"/>
    <p:sldId id="258" r:id="rId4"/>
    <p:sldId id="268" r:id="rId5"/>
    <p:sldId id="269" r:id="rId6"/>
    <p:sldId id="270" r:id="rId7"/>
    <p:sldId id="260" r:id="rId8"/>
    <p:sldId id="259" r:id="rId9"/>
    <p:sldId id="273" r:id="rId10"/>
    <p:sldId id="271" r:id="rId11"/>
    <p:sldId id="272" r:id="rId12"/>
    <p:sldId id="261" r:id="rId13"/>
    <p:sldId id="262" r:id="rId14"/>
    <p:sldId id="285" r:id="rId15"/>
    <p:sldId id="263" r:id="rId16"/>
    <p:sldId id="278" r:id="rId17"/>
    <p:sldId id="279" r:id="rId18"/>
    <p:sldId id="282" r:id="rId19"/>
    <p:sldId id="280" r:id="rId20"/>
    <p:sldId id="281" r:id="rId21"/>
    <p:sldId id="277" r:id="rId22"/>
    <p:sldId id="274" r:id="rId23"/>
    <p:sldId id="275" r:id="rId24"/>
    <p:sldId id="284" r:id="rId25"/>
    <p:sldId id="264" r:id="rId26"/>
  </p:sldIdLst>
  <p:sldSz cx="9144000" cy="5143500" type="screen16x9"/>
  <p:notesSz cx="6858000" cy="9144000"/>
  <p:embeddedFontLst>
    <p:embeddedFont>
      <p:font typeface="Bookman Old Style" panose="020506040505050202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Helvetica Neue" panose="020B0604020202020204" charset="0"/>
      <p:regular r:id="rId36"/>
      <p:bold r:id="rId37"/>
      <p:italic r:id="rId38"/>
      <p:boldItalic r:id="rId39"/>
    </p:embeddedFont>
    <p:embeddedFont>
      <p:font typeface="Helvetica Neue Light" panose="020B0604020202020204" charset="0"/>
      <p:regular r:id="rId40"/>
      <p:bold r:id="rId41"/>
      <p:italic r:id="rId42"/>
      <p:boldItalic r:id="rId43"/>
    </p:embeddedFont>
    <p:embeddedFont>
      <p:font typeface="Libre Franklin" pitchFamily="2"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Poppins Medium" panose="000006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84" autoAdjust="0"/>
  </p:normalViewPr>
  <p:slideViewPr>
    <p:cSldViewPr snapToGrid="0">
      <p:cViewPr>
        <p:scale>
          <a:sx n="126" d="100"/>
          <a:sy n="126" d="100"/>
        </p:scale>
        <p:origin x="128" y="72"/>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1B7A3-121A-41AB-973D-A8646E232DD7}"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22062806-075E-4088-8838-E97E5317F656}">
      <dgm:prSet phldrT="[Text]"/>
      <dgm:spPr/>
      <dgm:t>
        <a:bodyPr/>
        <a:lstStyle/>
        <a:p>
          <a:pPr>
            <a:buFontTx/>
            <a:buChar char="-"/>
          </a:pPr>
          <a:r>
            <a:rPr lang="de-DE" b="1" dirty="0">
              <a:latin typeface="Poppins"/>
              <a:ea typeface="Poppins"/>
              <a:cs typeface="Poppins"/>
              <a:sym typeface="Poppins"/>
            </a:rPr>
            <a:t>Average </a:t>
          </a:r>
          <a:r>
            <a:rPr lang="de-DE" b="1" dirty="0" err="1">
              <a:latin typeface="Poppins"/>
              <a:ea typeface="Poppins"/>
              <a:cs typeface="Poppins"/>
              <a:sym typeface="Poppins"/>
            </a:rPr>
            <a:t>monthly</a:t>
          </a:r>
          <a:r>
            <a:rPr lang="de-DE" b="1" dirty="0">
              <a:latin typeface="Poppins"/>
              <a:ea typeface="Poppins"/>
              <a:cs typeface="Poppins"/>
              <a:sym typeface="Poppins"/>
            </a:rPr>
            <a:t> social </a:t>
          </a:r>
          <a:r>
            <a:rPr lang="de-DE" b="1" dirty="0" err="1">
              <a:latin typeface="Poppins"/>
              <a:ea typeface="Poppins"/>
              <a:cs typeface="Poppins"/>
              <a:sym typeface="Poppins"/>
            </a:rPr>
            <a:t>media</a:t>
          </a:r>
          <a:r>
            <a:rPr lang="de-DE" b="1" dirty="0">
              <a:latin typeface="Poppins"/>
              <a:ea typeface="Poppins"/>
              <a:cs typeface="Poppins"/>
              <a:sym typeface="Poppins"/>
            </a:rPr>
            <a:t> </a:t>
          </a:r>
          <a:r>
            <a:rPr lang="de-DE" b="1" dirty="0" err="1">
              <a:latin typeface="Poppins"/>
              <a:ea typeface="Poppins"/>
              <a:cs typeface="Poppins"/>
              <a:sym typeface="Poppins"/>
            </a:rPr>
            <a:t>users</a:t>
          </a:r>
          <a:endParaRPr lang="de-DE" b="1" dirty="0">
            <a:latin typeface="Poppins"/>
            <a:ea typeface="Poppins"/>
            <a:cs typeface="Poppins"/>
            <a:sym typeface="Poppins"/>
          </a:endParaRPr>
        </a:p>
        <a:p>
          <a:pPr>
            <a:buFontTx/>
            <a:buChar char="-"/>
          </a:pPr>
          <a:r>
            <a:rPr lang="de-DE" dirty="0">
              <a:latin typeface="Poppins"/>
              <a:ea typeface="Poppins"/>
              <a:cs typeface="Poppins"/>
              <a:sym typeface="Poppins"/>
            </a:rPr>
            <a:t>Open source </a:t>
          </a:r>
          <a:r>
            <a:rPr lang="de-DE" dirty="0" err="1">
              <a:latin typeface="Poppins"/>
              <a:ea typeface="Poppins"/>
              <a:cs typeface="Poppins"/>
              <a:sym typeface="Poppins"/>
            </a:rPr>
            <a:t>data</a:t>
          </a:r>
          <a:r>
            <a:rPr lang="de-DE" dirty="0">
              <a:latin typeface="Poppins"/>
              <a:ea typeface="Poppins"/>
              <a:cs typeface="Poppins"/>
              <a:sym typeface="Poppins"/>
            </a:rPr>
            <a:t> </a:t>
          </a:r>
          <a:r>
            <a:rPr lang="de-DE" dirty="0" err="1">
              <a:latin typeface="Poppins"/>
              <a:ea typeface="Poppins"/>
              <a:cs typeface="Poppins"/>
              <a:sym typeface="Poppins"/>
            </a:rPr>
            <a:t>having</a:t>
          </a:r>
          <a:r>
            <a:rPr lang="de-DE" dirty="0">
              <a:latin typeface="Poppins"/>
              <a:ea typeface="Poppins"/>
              <a:cs typeface="Poppins"/>
              <a:sym typeface="Poppins"/>
            </a:rPr>
            <a:t> API </a:t>
          </a:r>
          <a:r>
            <a:rPr lang="de-DE" dirty="0" err="1">
              <a:latin typeface="Poppins"/>
              <a:ea typeface="Poppins"/>
              <a:cs typeface="Poppins"/>
              <a:sym typeface="Poppins"/>
            </a:rPr>
            <a:t>access</a:t>
          </a:r>
          <a:r>
            <a:rPr lang="de-DE" dirty="0">
              <a:latin typeface="Poppins"/>
              <a:ea typeface="Poppins"/>
              <a:cs typeface="Poppins"/>
              <a:sym typeface="Poppins"/>
            </a:rPr>
            <a:t> </a:t>
          </a:r>
          <a:r>
            <a:rPr lang="de-DE" dirty="0" err="1">
              <a:latin typeface="Poppins"/>
              <a:ea typeface="Poppins"/>
              <a:cs typeface="Poppins"/>
              <a:sym typeface="Poppins"/>
            </a:rPr>
            <a:t>to</a:t>
          </a:r>
          <a:r>
            <a:rPr lang="de-DE" dirty="0">
              <a:latin typeface="Poppins"/>
              <a:ea typeface="Poppins"/>
              <a:cs typeface="Poppins"/>
              <a:sym typeface="Poppins"/>
            </a:rPr>
            <a:t> social </a:t>
          </a:r>
          <a:r>
            <a:rPr lang="de-DE" dirty="0" err="1">
              <a:latin typeface="Poppins"/>
              <a:ea typeface="Poppins"/>
              <a:cs typeface="Poppins"/>
              <a:sym typeface="Poppins"/>
            </a:rPr>
            <a:t>media</a:t>
          </a:r>
          <a:r>
            <a:rPr lang="de-DE" dirty="0">
              <a:latin typeface="Poppins"/>
              <a:ea typeface="Poppins"/>
              <a:cs typeface="Poppins"/>
              <a:sym typeface="Poppins"/>
            </a:rPr>
            <a:t> </a:t>
          </a:r>
          <a:r>
            <a:rPr lang="de-DE" dirty="0" err="1">
              <a:latin typeface="Poppins"/>
              <a:ea typeface="Poppins"/>
              <a:cs typeface="Poppins"/>
              <a:sym typeface="Poppins"/>
            </a:rPr>
            <a:t>platfroms</a:t>
          </a:r>
          <a:endParaRPr lang="en-US" dirty="0"/>
        </a:p>
      </dgm:t>
    </dgm:pt>
    <dgm:pt modelId="{645412D8-518E-41FD-B1AC-5EB78C03F432}" type="parTrans" cxnId="{B26667E3-2129-4DC8-BAD4-C7DA773B4E8F}">
      <dgm:prSet/>
      <dgm:spPr/>
      <dgm:t>
        <a:bodyPr/>
        <a:lstStyle/>
        <a:p>
          <a:endParaRPr lang="en-US"/>
        </a:p>
      </dgm:t>
    </dgm:pt>
    <dgm:pt modelId="{F82E3D72-E327-41B8-A991-C471ED343278}" type="sibTrans" cxnId="{B26667E3-2129-4DC8-BAD4-C7DA773B4E8F}">
      <dgm:prSet/>
      <dgm:spPr/>
      <dgm:t>
        <a:bodyPr/>
        <a:lstStyle/>
        <a:p>
          <a:endParaRPr lang="en-US"/>
        </a:p>
      </dgm:t>
    </dgm:pt>
    <dgm:pt modelId="{4C8BB427-4531-4F92-86F4-7D90BDED5017}">
      <dgm:prSet phldrT="[Text]"/>
      <dgm:spPr/>
      <dgm:t>
        <a:bodyPr/>
        <a:lstStyle/>
        <a:p>
          <a:pPr>
            <a:buFont typeface="Arial" panose="020B0604020202020204" pitchFamily="34" charset="0"/>
            <a:buChar char="•"/>
          </a:pPr>
          <a:r>
            <a:rPr lang="de-DE" dirty="0">
              <a:latin typeface="Poppins"/>
              <a:cs typeface="Poppins"/>
            </a:rPr>
            <a:t>Entity: social </a:t>
          </a:r>
          <a:r>
            <a:rPr lang="de-DE" dirty="0" err="1">
              <a:latin typeface="Poppins"/>
              <a:cs typeface="Poppins"/>
            </a:rPr>
            <a:t>media</a:t>
          </a:r>
          <a:r>
            <a:rPr lang="de-DE" dirty="0">
              <a:latin typeface="Poppins"/>
              <a:cs typeface="Poppins"/>
            </a:rPr>
            <a:t> </a:t>
          </a:r>
          <a:r>
            <a:rPr lang="de-DE" dirty="0" err="1">
              <a:latin typeface="Poppins"/>
              <a:cs typeface="Poppins"/>
            </a:rPr>
            <a:t>platform</a:t>
          </a:r>
          <a:endParaRPr lang="en-US" dirty="0"/>
        </a:p>
      </dgm:t>
    </dgm:pt>
    <dgm:pt modelId="{4D7D7D61-EDCB-4E65-B604-9190665B7D48}" type="parTrans" cxnId="{E7B4E493-BB34-4937-AA45-B6A9B52D59EF}">
      <dgm:prSet/>
      <dgm:spPr/>
      <dgm:t>
        <a:bodyPr/>
        <a:lstStyle/>
        <a:p>
          <a:endParaRPr lang="en-US"/>
        </a:p>
      </dgm:t>
    </dgm:pt>
    <dgm:pt modelId="{5BF93568-7BFC-4B76-B4DD-3A3070B72A8E}" type="sibTrans" cxnId="{E7B4E493-BB34-4937-AA45-B6A9B52D59EF}">
      <dgm:prSet/>
      <dgm:spPr/>
      <dgm:t>
        <a:bodyPr/>
        <a:lstStyle/>
        <a:p>
          <a:endParaRPr lang="en-US"/>
        </a:p>
      </dgm:t>
    </dgm:pt>
    <dgm:pt modelId="{5967FF8B-4944-4422-A70D-72A00E5C60B2}">
      <dgm:prSet phldrT="[Text]"/>
      <dgm:spPr/>
      <dgm:t>
        <a:bodyPr/>
        <a:lstStyle/>
        <a:p>
          <a:pPr>
            <a:buFontTx/>
            <a:buChar char="-"/>
          </a:pPr>
          <a:r>
            <a:rPr lang="de-DE" b="1" dirty="0" err="1">
              <a:solidFill>
                <a:schemeClr val="bg1"/>
              </a:solidFill>
              <a:latin typeface="Poppins"/>
              <a:ea typeface="Poppins"/>
              <a:cs typeface="Poppins"/>
              <a:sym typeface="Poppins"/>
            </a:rPr>
            <a:t>Gun</a:t>
          </a:r>
          <a:r>
            <a:rPr lang="de-DE" b="1" dirty="0">
              <a:solidFill>
                <a:schemeClr val="bg1"/>
              </a:solidFill>
              <a:latin typeface="Poppins"/>
              <a:ea typeface="Poppins"/>
              <a:cs typeface="Poppins"/>
              <a:sym typeface="Poppins"/>
            </a:rPr>
            <a:t> </a:t>
          </a:r>
          <a:r>
            <a:rPr lang="de-DE" b="1" dirty="0" err="1">
              <a:solidFill>
                <a:schemeClr val="bg1"/>
              </a:solidFill>
              <a:latin typeface="Poppins"/>
              <a:ea typeface="Poppins"/>
              <a:cs typeface="Poppins"/>
              <a:sym typeface="Poppins"/>
            </a:rPr>
            <a:t>violence</a:t>
          </a:r>
          <a:r>
            <a:rPr lang="de-DE" b="1" dirty="0">
              <a:solidFill>
                <a:schemeClr val="bg1"/>
              </a:solidFill>
              <a:latin typeface="Poppins"/>
              <a:ea typeface="Poppins"/>
              <a:cs typeface="Poppins"/>
              <a:sym typeface="Poppins"/>
            </a:rPr>
            <a:t> in </a:t>
          </a:r>
          <a:r>
            <a:rPr lang="de-DE" b="1" dirty="0" err="1">
              <a:solidFill>
                <a:schemeClr val="bg1"/>
              </a:solidFill>
              <a:latin typeface="Poppins"/>
              <a:ea typeface="Poppins"/>
              <a:cs typeface="Poppins"/>
              <a:sym typeface="Poppins"/>
            </a:rPr>
            <a:t>America</a:t>
          </a:r>
          <a:endParaRPr lang="de-DE" b="1" dirty="0">
            <a:solidFill>
              <a:schemeClr val="bg1"/>
            </a:solidFill>
            <a:latin typeface="Poppins"/>
            <a:ea typeface="Poppins"/>
            <a:cs typeface="Poppins"/>
            <a:sym typeface="Poppins"/>
          </a:endParaRPr>
        </a:p>
        <a:p>
          <a:pPr>
            <a:buFontTx/>
            <a:buChar char="-"/>
          </a:pPr>
          <a:r>
            <a:rPr lang="de-DE" dirty="0">
              <a:solidFill>
                <a:schemeClr val="bg1"/>
              </a:solidFill>
              <a:latin typeface="Poppins"/>
              <a:ea typeface="Poppins"/>
              <a:cs typeface="Poppins"/>
              <a:sym typeface="Poppins"/>
            </a:rPr>
            <a:t>Source: </a:t>
          </a:r>
          <a:r>
            <a:rPr lang="de-DE" dirty="0" err="1">
              <a:solidFill>
                <a:schemeClr val="bg1"/>
              </a:solidFill>
              <a:latin typeface="Poppins"/>
              <a:ea typeface="Poppins"/>
              <a:cs typeface="Poppins"/>
              <a:sym typeface="Poppins"/>
            </a:rPr>
            <a:t>gun</a:t>
          </a:r>
          <a:r>
            <a:rPr lang="de-DE" dirty="0">
              <a:solidFill>
                <a:schemeClr val="bg1"/>
              </a:solidFill>
              <a:latin typeface="Poppins"/>
              <a:ea typeface="Poppins"/>
              <a:cs typeface="Poppins"/>
              <a:sym typeface="Poppins"/>
            </a:rPr>
            <a:t> </a:t>
          </a:r>
          <a:r>
            <a:rPr lang="de-DE" dirty="0" err="1">
              <a:solidFill>
                <a:schemeClr val="bg1"/>
              </a:solidFill>
              <a:latin typeface="Poppins"/>
              <a:ea typeface="Poppins"/>
              <a:cs typeface="Poppins"/>
              <a:sym typeface="Poppins"/>
            </a:rPr>
            <a:t>violence</a:t>
          </a:r>
          <a:r>
            <a:rPr lang="de-DE" dirty="0">
              <a:solidFill>
                <a:schemeClr val="bg1"/>
              </a:solidFill>
              <a:latin typeface="Poppins"/>
              <a:ea typeface="Poppins"/>
              <a:cs typeface="Poppins"/>
              <a:sym typeface="Poppins"/>
            </a:rPr>
            <a:t> </a:t>
          </a:r>
          <a:r>
            <a:rPr lang="de-DE" dirty="0" err="1">
              <a:solidFill>
                <a:schemeClr val="bg1"/>
              </a:solidFill>
              <a:latin typeface="Poppins"/>
              <a:ea typeface="Poppins"/>
              <a:cs typeface="Poppins"/>
              <a:sym typeface="Poppins"/>
            </a:rPr>
            <a:t>archive</a:t>
          </a:r>
          <a:endParaRPr lang="en-US" dirty="0">
            <a:solidFill>
              <a:schemeClr val="bg1"/>
            </a:solidFill>
          </a:endParaRPr>
        </a:p>
      </dgm:t>
    </dgm:pt>
    <dgm:pt modelId="{8D6D6AF0-BDEB-45C5-8E8B-C505B67F0872}" type="parTrans" cxnId="{303B91CA-4235-419A-B6BC-11DF504EC505}">
      <dgm:prSet/>
      <dgm:spPr/>
      <dgm:t>
        <a:bodyPr/>
        <a:lstStyle/>
        <a:p>
          <a:endParaRPr lang="en-US"/>
        </a:p>
      </dgm:t>
    </dgm:pt>
    <dgm:pt modelId="{AAECEC5C-6599-48F6-9975-F49C6ABE62A4}" type="sibTrans" cxnId="{303B91CA-4235-419A-B6BC-11DF504EC505}">
      <dgm:prSet/>
      <dgm:spPr/>
      <dgm:t>
        <a:bodyPr/>
        <a:lstStyle/>
        <a:p>
          <a:endParaRPr lang="en-US"/>
        </a:p>
      </dgm:t>
    </dgm:pt>
    <dgm:pt modelId="{9B336716-FAD3-4DCE-B418-78E5D9352693}">
      <dgm:prSet phldrT="[Text]"/>
      <dgm:spPr/>
      <dgm:t>
        <a:bodyPr/>
        <a:lstStyle/>
        <a:p>
          <a:pPr>
            <a:buFont typeface="Arial" panose="020B0604020202020204" pitchFamily="34" charset="0"/>
            <a:buChar char="•"/>
          </a:pPr>
          <a:r>
            <a:rPr lang="en-US" dirty="0">
              <a:solidFill>
                <a:srgbClr val="434343"/>
              </a:solidFill>
              <a:latin typeface="Poppins"/>
              <a:cs typeface="Poppins"/>
            </a:rPr>
            <a:t>Location</a:t>
          </a:r>
          <a:endParaRPr lang="en-US" dirty="0"/>
        </a:p>
      </dgm:t>
    </dgm:pt>
    <dgm:pt modelId="{130488BE-BD4E-4417-BE70-C6DAD74AB2F2}" type="parTrans" cxnId="{89C5AF59-42B3-4DD1-812B-2E0DD3252785}">
      <dgm:prSet/>
      <dgm:spPr/>
      <dgm:t>
        <a:bodyPr/>
        <a:lstStyle/>
        <a:p>
          <a:endParaRPr lang="en-US"/>
        </a:p>
      </dgm:t>
    </dgm:pt>
    <dgm:pt modelId="{BFA39690-1850-4042-BA47-0AC912C3C14F}" type="sibTrans" cxnId="{89C5AF59-42B3-4DD1-812B-2E0DD3252785}">
      <dgm:prSet/>
      <dgm:spPr/>
      <dgm:t>
        <a:bodyPr/>
        <a:lstStyle/>
        <a:p>
          <a:endParaRPr lang="en-US"/>
        </a:p>
      </dgm:t>
    </dgm:pt>
    <dgm:pt modelId="{71656D84-4C9F-407D-92A9-277CCC224983}">
      <dgm:prSet phldrT="[Text]"/>
      <dgm:spPr/>
      <dgm:t>
        <a:bodyPr/>
        <a:lstStyle/>
        <a:p>
          <a:r>
            <a:rPr lang="de-DE" b="1" dirty="0">
              <a:solidFill>
                <a:schemeClr val="bg1"/>
              </a:solidFill>
              <a:latin typeface="Poppins"/>
              <a:ea typeface="Poppins"/>
              <a:cs typeface="Poppins"/>
              <a:sym typeface="Poppins"/>
            </a:rPr>
            <a:t>Information on registered </a:t>
          </a:r>
          <a:r>
            <a:rPr lang="de-DE" b="1" dirty="0" err="1">
              <a:solidFill>
                <a:schemeClr val="bg1"/>
              </a:solidFill>
              <a:latin typeface="Poppins"/>
              <a:ea typeface="Poppins"/>
              <a:cs typeface="Poppins"/>
              <a:sym typeface="Poppins"/>
            </a:rPr>
            <a:t>guns</a:t>
          </a:r>
          <a:endParaRPr lang="de-DE" b="1" dirty="0">
            <a:solidFill>
              <a:schemeClr val="bg1"/>
            </a:solidFill>
            <a:latin typeface="Poppins"/>
            <a:ea typeface="Poppins"/>
            <a:cs typeface="Poppins"/>
            <a:sym typeface="Poppins"/>
          </a:endParaRPr>
        </a:p>
        <a:p>
          <a:r>
            <a:rPr lang="en-US" dirty="0">
              <a:solidFill>
                <a:schemeClr val="bg1"/>
              </a:solidFill>
              <a:latin typeface="Poppins"/>
              <a:ea typeface="Poppins"/>
              <a:cs typeface="Poppins"/>
              <a:sym typeface="Poppins"/>
            </a:rPr>
            <a:t>Source: ATF </a:t>
          </a:r>
          <a:r>
            <a:rPr lang="en-US" dirty="0">
              <a:solidFill>
                <a:schemeClr val="bg1"/>
              </a:solidFill>
              <a:latin typeface="Poppins"/>
              <a:ea typeface="Poppins"/>
              <a:cs typeface="Poppins"/>
              <a:sym typeface="Wingdings" panose="05000000000000000000" pitchFamily="2" charset="2"/>
            </a:rPr>
            <a:t> </a:t>
          </a:r>
          <a:r>
            <a:rPr lang="en-US" dirty="0">
              <a:solidFill>
                <a:schemeClr val="bg1"/>
              </a:solidFill>
              <a:latin typeface="Poppins"/>
              <a:cs typeface="Poppins"/>
            </a:rPr>
            <a:t>Bureau of Alcohol, Tobacco, Firearms and Explosives</a:t>
          </a:r>
          <a:endParaRPr lang="en-US" dirty="0">
            <a:solidFill>
              <a:schemeClr val="bg1"/>
            </a:solidFill>
          </a:endParaRPr>
        </a:p>
      </dgm:t>
    </dgm:pt>
    <dgm:pt modelId="{4DB39005-6906-44CD-9961-40649810EE91}" type="parTrans" cxnId="{8AD54996-9494-4144-8B1A-EE9D5C55846F}">
      <dgm:prSet/>
      <dgm:spPr/>
      <dgm:t>
        <a:bodyPr/>
        <a:lstStyle/>
        <a:p>
          <a:endParaRPr lang="en-US"/>
        </a:p>
      </dgm:t>
    </dgm:pt>
    <dgm:pt modelId="{96A95641-D373-4DAE-B6C6-6CCB5AC5ED98}" type="sibTrans" cxnId="{8AD54996-9494-4144-8B1A-EE9D5C55846F}">
      <dgm:prSet/>
      <dgm:spPr/>
      <dgm:t>
        <a:bodyPr/>
        <a:lstStyle/>
        <a:p>
          <a:endParaRPr lang="en-US"/>
        </a:p>
      </dgm:t>
    </dgm:pt>
    <dgm:pt modelId="{FE6EF8F3-6AF2-4064-BEEE-1A28F45AC5D4}">
      <dgm:prSet phldrT="[Text]"/>
      <dgm:spPr/>
      <dgm:t>
        <a:bodyPr/>
        <a:lstStyle/>
        <a:p>
          <a:pPr>
            <a:buFont typeface="Arial" panose="020B0604020202020204" pitchFamily="34" charset="0"/>
            <a:buChar char="•"/>
          </a:pPr>
          <a:r>
            <a:rPr lang="de-DE" dirty="0">
              <a:solidFill>
                <a:srgbClr val="434343"/>
              </a:solidFill>
              <a:latin typeface="Poppins"/>
              <a:ea typeface="Poppins"/>
              <a:cs typeface="Poppins"/>
              <a:sym typeface="Poppins"/>
            </a:rPr>
            <a:t>Year</a:t>
          </a:r>
          <a:endParaRPr lang="en-US" dirty="0"/>
        </a:p>
      </dgm:t>
    </dgm:pt>
    <dgm:pt modelId="{F0533015-E7E9-4A32-8D5C-B1C4190050E7}" type="parTrans" cxnId="{DEF4FF79-E34E-4BDD-A354-932D7E17AF8C}">
      <dgm:prSet/>
      <dgm:spPr/>
      <dgm:t>
        <a:bodyPr/>
        <a:lstStyle/>
        <a:p>
          <a:endParaRPr lang="en-US"/>
        </a:p>
      </dgm:t>
    </dgm:pt>
    <dgm:pt modelId="{A13149A9-C39F-4B46-9A5A-FD865F25F43D}" type="sibTrans" cxnId="{DEF4FF79-E34E-4BDD-A354-932D7E17AF8C}">
      <dgm:prSet/>
      <dgm:spPr/>
      <dgm:t>
        <a:bodyPr/>
        <a:lstStyle/>
        <a:p>
          <a:endParaRPr lang="en-US"/>
        </a:p>
      </dgm:t>
    </dgm:pt>
    <dgm:pt modelId="{434A1815-30CA-4B81-9F90-C3B40A881B85}">
      <dgm:prSet/>
      <dgm:spPr/>
      <dgm:t>
        <a:bodyPr/>
        <a:lstStyle/>
        <a:p>
          <a:r>
            <a:rPr lang="en-US" dirty="0">
              <a:solidFill>
                <a:srgbClr val="434343"/>
              </a:solidFill>
              <a:latin typeface="Poppins"/>
              <a:cs typeface="Poppins"/>
            </a:rPr>
            <a:t>Number of killed</a:t>
          </a:r>
        </a:p>
      </dgm:t>
    </dgm:pt>
    <dgm:pt modelId="{06DF775C-E206-4CEC-AF8B-CB4D732A1ED6}" type="parTrans" cxnId="{B904AF2A-818D-45DB-9756-C71564610346}">
      <dgm:prSet/>
      <dgm:spPr/>
      <dgm:t>
        <a:bodyPr/>
        <a:lstStyle/>
        <a:p>
          <a:endParaRPr lang="en-US"/>
        </a:p>
      </dgm:t>
    </dgm:pt>
    <dgm:pt modelId="{C3F87A84-F523-4CA7-A734-825BA51602E8}" type="sibTrans" cxnId="{B904AF2A-818D-45DB-9756-C71564610346}">
      <dgm:prSet/>
      <dgm:spPr/>
      <dgm:t>
        <a:bodyPr/>
        <a:lstStyle/>
        <a:p>
          <a:endParaRPr lang="en-US"/>
        </a:p>
      </dgm:t>
    </dgm:pt>
    <dgm:pt modelId="{4628B827-684D-4CB3-A784-335E59FA062D}">
      <dgm:prSet/>
      <dgm:spPr/>
      <dgm:t>
        <a:bodyPr/>
        <a:lstStyle/>
        <a:p>
          <a:r>
            <a:rPr lang="en-US" dirty="0">
              <a:solidFill>
                <a:srgbClr val="434343"/>
              </a:solidFill>
              <a:latin typeface="Poppins"/>
              <a:cs typeface="Poppins"/>
            </a:rPr>
            <a:t>Number of wounded</a:t>
          </a:r>
        </a:p>
      </dgm:t>
    </dgm:pt>
    <dgm:pt modelId="{CE638C28-4CE7-4A42-8DE7-C1C7C1A238FD}" type="parTrans" cxnId="{B0766379-4BF0-4B4B-8194-561995715CDA}">
      <dgm:prSet/>
      <dgm:spPr/>
      <dgm:t>
        <a:bodyPr/>
        <a:lstStyle/>
        <a:p>
          <a:endParaRPr lang="en-US"/>
        </a:p>
      </dgm:t>
    </dgm:pt>
    <dgm:pt modelId="{BB7C7B63-27D8-4E57-9A0E-233197E105E8}" type="sibTrans" cxnId="{B0766379-4BF0-4B4B-8194-561995715CDA}">
      <dgm:prSet/>
      <dgm:spPr/>
      <dgm:t>
        <a:bodyPr/>
        <a:lstStyle/>
        <a:p>
          <a:endParaRPr lang="en-US"/>
        </a:p>
      </dgm:t>
    </dgm:pt>
    <dgm:pt modelId="{7D29F2C0-1366-4538-8DC0-8D9CCEC42E13}">
      <dgm:prSet/>
      <dgm:spPr/>
      <dgm:t>
        <a:bodyPr/>
        <a:lstStyle/>
        <a:p>
          <a:r>
            <a:rPr lang="de-DE">
              <a:solidFill>
                <a:srgbClr val="434343"/>
              </a:solidFill>
              <a:latin typeface="Poppins"/>
              <a:ea typeface="Poppins"/>
              <a:cs typeface="Poppins"/>
              <a:sym typeface="Poppins"/>
            </a:rPr>
            <a:t>Different types of registration forms</a:t>
          </a:r>
          <a:endParaRPr lang="de-DE" dirty="0">
            <a:solidFill>
              <a:srgbClr val="434343"/>
            </a:solidFill>
            <a:latin typeface="Poppins"/>
            <a:ea typeface="Poppins"/>
            <a:cs typeface="Poppins"/>
            <a:sym typeface="Poppins"/>
          </a:endParaRPr>
        </a:p>
      </dgm:t>
    </dgm:pt>
    <dgm:pt modelId="{70AD7D29-99B7-4D04-90E2-18DBC4C30541}" type="parTrans" cxnId="{65C6C7A3-6E19-4AC1-80D8-02137702A427}">
      <dgm:prSet/>
      <dgm:spPr/>
      <dgm:t>
        <a:bodyPr/>
        <a:lstStyle/>
        <a:p>
          <a:endParaRPr lang="en-US"/>
        </a:p>
      </dgm:t>
    </dgm:pt>
    <dgm:pt modelId="{D2BA045E-44E8-48FB-98F6-2B2F7D4125FE}" type="sibTrans" cxnId="{65C6C7A3-6E19-4AC1-80D8-02137702A427}">
      <dgm:prSet/>
      <dgm:spPr/>
      <dgm:t>
        <a:bodyPr/>
        <a:lstStyle/>
        <a:p>
          <a:endParaRPr lang="en-US"/>
        </a:p>
      </dgm:t>
    </dgm:pt>
    <dgm:pt modelId="{E2137565-589C-4BE3-8D7A-DFBFA9C56798}">
      <dgm:prSet/>
      <dgm:spPr/>
      <dgm:t>
        <a:bodyPr/>
        <a:lstStyle/>
        <a:p>
          <a:r>
            <a:rPr lang="en-US" dirty="0">
              <a:solidFill>
                <a:srgbClr val="434343"/>
              </a:solidFill>
              <a:latin typeface="Poppins"/>
              <a:ea typeface="Poppins"/>
              <a:cs typeface="Poppins"/>
              <a:sym typeface="Poppins"/>
            </a:rPr>
            <a:t>Focus on: number of imported and </a:t>
          </a:r>
          <a:r>
            <a:rPr lang="en-US" dirty="0" err="1">
              <a:solidFill>
                <a:srgbClr val="434343"/>
              </a:solidFill>
              <a:latin typeface="Poppins"/>
              <a:ea typeface="Poppins"/>
              <a:cs typeface="Poppins"/>
              <a:sym typeface="Poppins"/>
            </a:rPr>
            <a:t>manufactored</a:t>
          </a:r>
          <a:r>
            <a:rPr lang="en-US" dirty="0">
              <a:solidFill>
                <a:srgbClr val="434343"/>
              </a:solidFill>
              <a:latin typeface="Poppins"/>
              <a:ea typeface="Poppins"/>
              <a:cs typeface="Poppins"/>
              <a:sym typeface="Poppins"/>
            </a:rPr>
            <a:t> guns ATF_FORM_2</a:t>
          </a:r>
        </a:p>
      </dgm:t>
    </dgm:pt>
    <dgm:pt modelId="{139D918B-0C52-422E-B9F0-EB3C56E658D3}" type="parTrans" cxnId="{B48B5EA4-8A62-4E72-94DA-DDC3A4E2AC6F}">
      <dgm:prSet/>
      <dgm:spPr/>
      <dgm:t>
        <a:bodyPr/>
        <a:lstStyle/>
        <a:p>
          <a:endParaRPr lang="en-US"/>
        </a:p>
      </dgm:t>
    </dgm:pt>
    <dgm:pt modelId="{C0BBC0C2-526A-41D0-AD49-15317F7590BD}" type="sibTrans" cxnId="{B48B5EA4-8A62-4E72-94DA-DDC3A4E2AC6F}">
      <dgm:prSet/>
      <dgm:spPr/>
      <dgm:t>
        <a:bodyPr/>
        <a:lstStyle/>
        <a:p>
          <a:endParaRPr lang="en-US"/>
        </a:p>
      </dgm:t>
    </dgm:pt>
    <dgm:pt modelId="{683789E5-0288-4B5A-B36B-E9AEFD60FB85}">
      <dgm:prSet/>
      <dgm:spPr/>
      <dgm:t>
        <a:bodyPr/>
        <a:lstStyle/>
        <a:p>
          <a:r>
            <a:rPr lang="en-US" dirty="0">
              <a:solidFill>
                <a:srgbClr val="434343"/>
              </a:solidFill>
              <a:latin typeface="Poppins"/>
              <a:cs typeface="Poppins"/>
            </a:rPr>
            <a:t>Date/Time</a:t>
          </a:r>
        </a:p>
      </dgm:t>
    </dgm:pt>
    <dgm:pt modelId="{E4A92606-666B-4EBD-A458-E73AD15F015C}" type="parTrans" cxnId="{E9E8F05D-557F-4D68-B3A9-EC42C4396C3A}">
      <dgm:prSet/>
      <dgm:spPr/>
      <dgm:t>
        <a:bodyPr/>
        <a:lstStyle/>
        <a:p>
          <a:endParaRPr lang="en-US"/>
        </a:p>
      </dgm:t>
    </dgm:pt>
    <dgm:pt modelId="{3986D9C6-3139-41D8-B0B9-5B8E747D89FE}" type="sibTrans" cxnId="{E9E8F05D-557F-4D68-B3A9-EC42C4396C3A}">
      <dgm:prSet/>
      <dgm:spPr/>
      <dgm:t>
        <a:bodyPr/>
        <a:lstStyle/>
        <a:p>
          <a:endParaRPr lang="en-US"/>
        </a:p>
      </dgm:t>
    </dgm:pt>
    <dgm:pt modelId="{3134727B-F2DF-466A-AB8F-CE2ED409A700}">
      <dgm:prSet/>
      <dgm:spPr/>
      <dgm:t>
        <a:bodyPr/>
        <a:lstStyle/>
        <a:p>
          <a:pPr>
            <a:buFont typeface="Arial" panose="020B0604020202020204" pitchFamily="34" charset="0"/>
            <a:buChar char="•"/>
          </a:pPr>
          <a:r>
            <a:rPr lang="de-DE">
              <a:latin typeface="Poppins"/>
              <a:cs typeface="Poppins"/>
            </a:rPr>
            <a:t>Year</a:t>
          </a:r>
          <a:endParaRPr lang="de-DE" dirty="0">
            <a:latin typeface="Poppins"/>
            <a:cs typeface="Poppins"/>
          </a:endParaRPr>
        </a:p>
      </dgm:t>
    </dgm:pt>
    <dgm:pt modelId="{DBC78F33-1209-44A0-9876-DAC63AD904C3}" type="parTrans" cxnId="{2EC90184-205B-495F-86A2-2303DEB488C5}">
      <dgm:prSet/>
      <dgm:spPr/>
      <dgm:t>
        <a:bodyPr/>
        <a:lstStyle/>
        <a:p>
          <a:endParaRPr lang="en-US"/>
        </a:p>
      </dgm:t>
    </dgm:pt>
    <dgm:pt modelId="{90AD3D29-AB9F-41F5-A47E-C0AD8E5B37D0}" type="sibTrans" cxnId="{2EC90184-205B-495F-86A2-2303DEB488C5}">
      <dgm:prSet/>
      <dgm:spPr/>
      <dgm:t>
        <a:bodyPr/>
        <a:lstStyle/>
        <a:p>
          <a:endParaRPr lang="en-US"/>
        </a:p>
      </dgm:t>
    </dgm:pt>
    <dgm:pt modelId="{60A5C72F-DB64-4696-8A2C-6CD045C24653}">
      <dgm:prSet/>
      <dgm:spPr/>
      <dgm:t>
        <a:bodyPr/>
        <a:lstStyle/>
        <a:p>
          <a:pPr>
            <a:buFont typeface="Arial" panose="020B0604020202020204" pitchFamily="34" charset="0"/>
            <a:buChar char="•"/>
          </a:pPr>
          <a:r>
            <a:rPr lang="de-DE" dirty="0">
              <a:latin typeface="Poppins"/>
              <a:cs typeface="Poppins"/>
            </a:rPr>
            <a:t>Monthly </a:t>
          </a:r>
          <a:r>
            <a:rPr lang="de-DE" dirty="0" err="1">
              <a:latin typeface="Poppins"/>
              <a:cs typeface="Poppins"/>
            </a:rPr>
            <a:t>users</a:t>
          </a:r>
          <a:r>
            <a:rPr lang="de-DE" dirty="0">
              <a:latin typeface="Poppins"/>
              <a:cs typeface="Poppins"/>
            </a:rPr>
            <a:t>: </a:t>
          </a:r>
          <a:r>
            <a:rPr lang="de-DE" dirty="0" err="1">
              <a:latin typeface="Poppins"/>
              <a:cs typeface="Poppins"/>
            </a:rPr>
            <a:t>monthly</a:t>
          </a:r>
          <a:r>
            <a:rPr lang="de-DE" dirty="0">
              <a:latin typeface="Poppins"/>
              <a:cs typeface="Poppins"/>
            </a:rPr>
            <a:t> </a:t>
          </a:r>
          <a:r>
            <a:rPr lang="de-DE" dirty="0" err="1">
              <a:latin typeface="Poppins"/>
              <a:cs typeface="Poppins"/>
            </a:rPr>
            <a:t>average</a:t>
          </a:r>
          <a:r>
            <a:rPr lang="de-DE" dirty="0">
              <a:latin typeface="Poppins"/>
              <a:cs typeface="Poppins"/>
            </a:rPr>
            <a:t> </a:t>
          </a:r>
          <a:r>
            <a:rPr lang="de-DE" dirty="0" err="1">
              <a:latin typeface="Poppins"/>
              <a:cs typeface="Poppins"/>
            </a:rPr>
            <a:t>visits</a:t>
          </a:r>
          <a:r>
            <a:rPr lang="de-DE" dirty="0">
              <a:latin typeface="Poppins"/>
              <a:cs typeface="Poppins"/>
            </a:rPr>
            <a:t> </a:t>
          </a:r>
          <a:r>
            <a:rPr lang="de-DE" dirty="0" err="1">
              <a:latin typeface="Poppins"/>
              <a:cs typeface="Poppins"/>
            </a:rPr>
            <a:t>of</a:t>
          </a:r>
          <a:r>
            <a:rPr lang="de-DE" dirty="0">
              <a:latin typeface="Poppins"/>
              <a:cs typeface="Poppins"/>
            </a:rPr>
            <a:t> </a:t>
          </a:r>
          <a:r>
            <a:rPr lang="de-DE" dirty="0" err="1">
              <a:latin typeface="Poppins"/>
              <a:cs typeface="Poppins"/>
            </a:rPr>
            <a:t>specific</a:t>
          </a:r>
          <a:r>
            <a:rPr lang="de-DE" dirty="0">
              <a:latin typeface="Poppins"/>
              <a:cs typeface="Poppins"/>
            </a:rPr>
            <a:t> </a:t>
          </a:r>
          <a:r>
            <a:rPr lang="de-DE" dirty="0" err="1">
              <a:latin typeface="Poppins"/>
              <a:cs typeface="Poppins"/>
            </a:rPr>
            <a:t>entity</a:t>
          </a:r>
          <a:endParaRPr lang="de-DE" dirty="0">
            <a:latin typeface="Poppins"/>
            <a:cs typeface="Poppins"/>
          </a:endParaRPr>
        </a:p>
      </dgm:t>
    </dgm:pt>
    <dgm:pt modelId="{51B563A8-2949-438F-971F-465F224755E1}" type="parTrans" cxnId="{4D11DA38-014B-4355-8F53-91A6D1F37BF8}">
      <dgm:prSet/>
      <dgm:spPr/>
      <dgm:t>
        <a:bodyPr/>
        <a:lstStyle/>
        <a:p>
          <a:endParaRPr lang="en-US"/>
        </a:p>
      </dgm:t>
    </dgm:pt>
    <dgm:pt modelId="{DB847E5C-BA85-4ED2-808E-ED1F1C92AC2D}" type="sibTrans" cxnId="{4D11DA38-014B-4355-8F53-91A6D1F37BF8}">
      <dgm:prSet/>
      <dgm:spPr/>
      <dgm:t>
        <a:bodyPr/>
        <a:lstStyle/>
        <a:p>
          <a:endParaRPr lang="en-US"/>
        </a:p>
      </dgm:t>
    </dgm:pt>
    <dgm:pt modelId="{3C9DECC1-338D-457E-9526-7D3D56827D0E}" type="pres">
      <dgm:prSet presAssocID="{3651B7A3-121A-41AB-973D-A8646E232DD7}" presName="Name0" presStyleCnt="0">
        <dgm:presLayoutVars>
          <dgm:dir/>
          <dgm:animLvl val="lvl"/>
          <dgm:resizeHandles val="exact"/>
        </dgm:presLayoutVars>
      </dgm:prSet>
      <dgm:spPr/>
    </dgm:pt>
    <dgm:pt modelId="{9EF4E456-1221-4CB3-8401-9ABC8221276F}" type="pres">
      <dgm:prSet presAssocID="{22062806-075E-4088-8838-E97E5317F656}" presName="linNode" presStyleCnt="0"/>
      <dgm:spPr/>
    </dgm:pt>
    <dgm:pt modelId="{F648C01F-7C26-4F84-816A-67B14DA6317B}" type="pres">
      <dgm:prSet presAssocID="{22062806-075E-4088-8838-E97E5317F656}" presName="parentText" presStyleLbl="node1" presStyleIdx="0" presStyleCnt="3">
        <dgm:presLayoutVars>
          <dgm:chMax val="1"/>
          <dgm:bulletEnabled val="1"/>
        </dgm:presLayoutVars>
      </dgm:prSet>
      <dgm:spPr/>
    </dgm:pt>
    <dgm:pt modelId="{4416C27E-8FD5-469D-9658-D0F6A3D03870}" type="pres">
      <dgm:prSet presAssocID="{22062806-075E-4088-8838-E97E5317F656}" presName="descendantText" presStyleLbl="alignAccFollowNode1" presStyleIdx="0" presStyleCnt="3">
        <dgm:presLayoutVars>
          <dgm:bulletEnabled val="1"/>
        </dgm:presLayoutVars>
      </dgm:prSet>
      <dgm:spPr/>
    </dgm:pt>
    <dgm:pt modelId="{D88A67F2-0A07-449D-B824-D4A76B7F308E}" type="pres">
      <dgm:prSet presAssocID="{F82E3D72-E327-41B8-A991-C471ED343278}" presName="sp" presStyleCnt="0"/>
      <dgm:spPr/>
    </dgm:pt>
    <dgm:pt modelId="{B2099C27-0471-4557-8E87-754AD4AD39D2}" type="pres">
      <dgm:prSet presAssocID="{5967FF8B-4944-4422-A70D-72A00E5C60B2}" presName="linNode" presStyleCnt="0"/>
      <dgm:spPr/>
    </dgm:pt>
    <dgm:pt modelId="{F742ED0B-5F8A-4E79-A7D9-E74E78AB2BCB}" type="pres">
      <dgm:prSet presAssocID="{5967FF8B-4944-4422-A70D-72A00E5C60B2}" presName="parentText" presStyleLbl="node1" presStyleIdx="1" presStyleCnt="3">
        <dgm:presLayoutVars>
          <dgm:chMax val="1"/>
          <dgm:bulletEnabled val="1"/>
        </dgm:presLayoutVars>
      </dgm:prSet>
      <dgm:spPr/>
    </dgm:pt>
    <dgm:pt modelId="{C751E96B-1EDC-45DA-85F5-0F168D1DD7B6}" type="pres">
      <dgm:prSet presAssocID="{5967FF8B-4944-4422-A70D-72A00E5C60B2}" presName="descendantText" presStyleLbl="alignAccFollowNode1" presStyleIdx="1" presStyleCnt="3">
        <dgm:presLayoutVars>
          <dgm:bulletEnabled val="1"/>
        </dgm:presLayoutVars>
      </dgm:prSet>
      <dgm:spPr/>
    </dgm:pt>
    <dgm:pt modelId="{224D79AC-B98D-40B5-827D-A161DB47C0CA}" type="pres">
      <dgm:prSet presAssocID="{AAECEC5C-6599-48F6-9975-F49C6ABE62A4}" presName="sp" presStyleCnt="0"/>
      <dgm:spPr/>
    </dgm:pt>
    <dgm:pt modelId="{5E7F8F57-B704-4C11-96C7-1709085DC056}" type="pres">
      <dgm:prSet presAssocID="{71656D84-4C9F-407D-92A9-277CCC224983}" presName="linNode" presStyleCnt="0"/>
      <dgm:spPr/>
    </dgm:pt>
    <dgm:pt modelId="{5BD9D464-05AC-4B20-A5D2-1A74239F41C3}" type="pres">
      <dgm:prSet presAssocID="{71656D84-4C9F-407D-92A9-277CCC224983}" presName="parentText" presStyleLbl="node1" presStyleIdx="2" presStyleCnt="3">
        <dgm:presLayoutVars>
          <dgm:chMax val="1"/>
          <dgm:bulletEnabled val="1"/>
        </dgm:presLayoutVars>
      </dgm:prSet>
      <dgm:spPr/>
    </dgm:pt>
    <dgm:pt modelId="{6E118009-161B-4253-9FF8-D65E70D2BB42}" type="pres">
      <dgm:prSet presAssocID="{71656D84-4C9F-407D-92A9-277CCC224983}" presName="descendantText" presStyleLbl="alignAccFollowNode1" presStyleIdx="2" presStyleCnt="3">
        <dgm:presLayoutVars>
          <dgm:bulletEnabled val="1"/>
        </dgm:presLayoutVars>
      </dgm:prSet>
      <dgm:spPr/>
    </dgm:pt>
  </dgm:ptLst>
  <dgm:cxnLst>
    <dgm:cxn modelId="{CBDEB523-1FB7-4A7C-8726-698412A0C623}" type="presOf" srcId="{9B336716-FAD3-4DCE-B418-78E5D9352693}" destId="{C751E96B-1EDC-45DA-85F5-0F168D1DD7B6}" srcOrd="0" destOrd="0" presId="urn:microsoft.com/office/officeart/2005/8/layout/vList5"/>
    <dgm:cxn modelId="{B904AF2A-818D-45DB-9756-C71564610346}" srcId="{5967FF8B-4944-4422-A70D-72A00E5C60B2}" destId="{434A1815-30CA-4B81-9F90-C3B40A881B85}" srcOrd="2" destOrd="0" parTransId="{06DF775C-E206-4CEC-AF8B-CB4D732A1ED6}" sibTransId="{C3F87A84-F523-4CA7-A734-825BA51602E8}"/>
    <dgm:cxn modelId="{DB65C42C-DB70-4E87-954B-455EFB44938F}" type="presOf" srcId="{4628B827-684D-4CB3-A784-335E59FA062D}" destId="{C751E96B-1EDC-45DA-85F5-0F168D1DD7B6}" srcOrd="0" destOrd="3" presId="urn:microsoft.com/office/officeart/2005/8/layout/vList5"/>
    <dgm:cxn modelId="{4D11DA38-014B-4355-8F53-91A6D1F37BF8}" srcId="{22062806-075E-4088-8838-E97E5317F656}" destId="{60A5C72F-DB64-4696-8A2C-6CD045C24653}" srcOrd="2" destOrd="0" parTransId="{51B563A8-2949-438F-971F-465F224755E1}" sibTransId="{DB847E5C-BA85-4ED2-808E-ED1F1C92AC2D}"/>
    <dgm:cxn modelId="{0FF81A3C-5A89-4EDA-BA0B-AFF64146905A}" type="presOf" srcId="{5967FF8B-4944-4422-A70D-72A00E5C60B2}" destId="{F742ED0B-5F8A-4E79-A7D9-E74E78AB2BCB}" srcOrd="0" destOrd="0" presId="urn:microsoft.com/office/officeart/2005/8/layout/vList5"/>
    <dgm:cxn modelId="{E9E8F05D-557F-4D68-B3A9-EC42C4396C3A}" srcId="{5967FF8B-4944-4422-A70D-72A00E5C60B2}" destId="{683789E5-0288-4B5A-B36B-E9AEFD60FB85}" srcOrd="1" destOrd="0" parTransId="{E4A92606-666B-4EBD-A458-E73AD15F015C}" sibTransId="{3986D9C6-3139-41D8-B0B9-5B8E747D89FE}"/>
    <dgm:cxn modelId="{54DDBE58-78EC-419D-BE2C-30E1F024C0A4}" type="presOf" srcId="{3651B7A3-121A-41AB-973D-A8646E232DD7}" destId="{3C9DECC1-338D-457E-9526-7D3D56827D0E}" srcOrd="0" destOrd="0" presId="urn:microsoft.com/office/officeart/2005/8/layout/vList5"/>
    <dgm:cxn modelId="{B0766379-4BF0-4B4B-8194-561995715CDA}" srcId="{5967FF8B-4944-4422-A70D-72A00E5C60B2}" destId="{4628B827-684D-4CB3-A784-335E59FA062D}" srcOrd="3" destOrd="0" parTransId="{CE638C28-4CE7-4A42-8DE7-C1C7C1A238FD}" sibTransId="{BB7C7B63-27D8-4E57-9A0E-233197E105E8}"/>
    <dgm:cxn modelId="{89C5AF59-42B3-4DD1-812B-2E0DD3252785}" srcId="{5967FF8B-4944-4422-A70D-72A00E5C60B2}" destId="{9B336716-FAD3-4DCE-B418-78E5D9352693}" srcOrd="0" destOrd="0" parTransId="{130488BE-BD4E-4417-BE70-C6DAD74AB2F2}" sibTransId="{BFA39690-1850-4042-BA47-0AC912C3C14F}"/>
    <dgm:cxn modelId="{DEF4FF79-E34E-4BDD-A354-932D7E17AF8C}" srcId="{71656D84-4C9F-407D-92A9-277CCC224983}" destId="{FE6EF8F3-6AF2-4064-BEEE-1A28F45AC5D4}" srcOrd="0" destOrd="0" parTransId="{F0533015-E7E9-4A32-8D5C-B1C4190050E7}" sibTransId="{A13149A9-C39F-4B46-9A5A-FD865F25F43D}"/>
    <dgm:cxn modelId="{1BD00E7A-9860-436F-A93F-0BFCD191F3F6}" type="presOf" srcId="{7D29F2C0-1366-4538-8DC0-8D9CCEC42E13}" destId="{6E118009-161B-4253-9FF8-D65E70D2BB42}" srcOrd="0" destOrd="1" presId="urn:microsoft.com/office/officeart/2005/8/layout/vList5"/>
    <dgm:cxn modelId="{C852BA5A-D23B-4555-B619-5F572D9C4284}" type="presOf" srcId="{3134727B-F2DF-466A-AB8F-CE2ED409A700}" destId="{4416C27E-8FD5-469D-9658-D0F6A3D03870}" srcOrd="0" destOrd="1" presId="urn:microsoft.com/office/officeart/2005/8/layout/vList5"/>
    <dgm:cxn modelId="{77AAE083-254B-4BFE-B988-FB294871ACAA}" type="presOf" srcId="{60A5C72F-DB64-4696-8A2C-6CD045C24653}" destId="{4416C27E-8FD5-469D-9658-D0F6A3D03870}" srcOrd="0" destOrd="2" presId="urn:microsoft.com/office/officeart/2005/8/layout/vList5"/>
    <dgm:cxn modelId="{2EC90184-205B-495F-86A2-2303DEB488C5}" srcId="{22062806-075E-4088-8838-E97E5317F656}" destId="{3134727B-F2DF-466A-AB8F-CE2ED409A700}" srcOrd="1" destOrd="0" parTransId="{DBC78F33-1209-44A0-9876-DAC63AD904C3}" sibTransId="{90AD3D29-AB9F-41F5-A47E-C0AD8E5B37D0}"/>
    <dgm:cxn modelId="{E7B4E493-BB34-4937-AA45-B6A9B52D59EF}" srcId="{22062806-075E-4088-8838-E97E5317F656}" destId="{4C8BB427-4531-4F92-86F4-7D90BDED5017}" srcOrd="0" destOrd="0" parTransId="{4D7D7D61-EDCB-4E65-B604-9190665B7D48}" sibTransId="{5BF93568-7BFC-4B76-B4DD-3A3070B72A8E}"/>
    <dgm:cxn modelId="{8AD54996-9494-4144-8B1A-EE9D5C55846F}" srcId="{3651B7A3-121A-41AB-973D-A8646E232DD7}" destId="{71656D84-4C9F-407D-92A9-277CCC224983}" srcOrd="2" destOrd="0" parTransId="{4DB39005-6906-44CD-9961-40649810EE91}" sibTransId="{96A95641-D373-4DAE-B6C6-6CCB5AC5ED98}"/>
    <dgm:cxn modelId="{922A60A3-1FF9-4261-93A0-D1B756E806B3}" type="presOf" srcId="{FE6EF8F3-6AF2-4064-BEEE-1A28F45AC5D4}" destId="{6E118009-161B-4253-9FF8-D65E70D2BB42}" srcOrd="0" destOrd="0" presId="urn:microsoft.com/office/officeart/2005/8/layout/vList5"/>
    <dgm:cxn modelId="{793070A3-5D7C-412A-BAA6-B4D0EADC15F2}" type="presOf" srcId="{434A1815-30CA-4B81-9F90-C3B40A881B85}" destId="{C751E96B-1EDC-45DA-85F5-0F168D1DD7B6}" srcOrd="0" destOrd="2" presId="urn:microsoft.com/office/officeart/2005/8/layout/vList5"/>
    <dgm:cxn modelId="{65C6C7A3-6E19-4AC1-80D8-02137702A427}" srcId="{71656D84-4C9F-407D-92A9-277CCC224983}" destId="{7D29F2C0-1366-4538-8DC0-8D9CCEC42E13}" srcOrd="1" destOrd="0" parTransId="{70AD7D29-99B7-4D04-90E2-18DBC4C30541}" sibTransId="{D2BA045E-44E8-48FB-98F6-2B2F7D4125FE}"/>
    <dgm:cxn modelId="{B48B5EA4-8A62-4E72-94DA-DDC3A4E2AC6F}" srcId="{71656D84-4C9F-407D-92A9-277CCC224983}" destId="{E2137565-589C-4BE3-8D7A-DFBFA9C56798}" srcOrd="2" destOrd="0" parTransId="{139D918B-0C52-422E-B9F0-EB3C56E658D3}" sibTransId="{C0BBC0C2-526A-41D0-AD49-15317F7590BD}"/>
    <dgm:cxn modelId="{288408BA-BCEB-4580-B2E8-F1FB0DCB2CC5}" type="presOf" srcId="{22062806-075E-4088-8838-E97E5317F656}" destId="{F648C01F-7C26-4F84-816A-67B14DA6317B}" srcOrd="0" destOrd="0" presId="urn:microsoft.com/office/officeart/2005/8/layout/vList5"/>
    <dgm:cxn modelId="{9FCC76C1-055E-4038-AA5B-94944EAE302E}" type="presOf" srcId="{683789E5-0288-4B5A-B36B-E9AEFD60FB85}" destId="{C751E96B-1EDC-45DA-85F5-0F168D1DD7B6}" srcOrd="0" destOrd="1" presId="urn:microsoft.com/office/officeart/2005/8/layout/vList5"/>
    <dgm:cxn modelId="{303B91CA-4235-419A-B6BC-11DF504EC505}" srcId="{3651B7A3-121A-41AB-973D-A8646E232DD7}" destId="{5967FF8B-4944-4422-A70D-72A00E5C60B2}" srcOrd="1" destOrd="0" parTransId="{8D6D6AF0-BDEB-45C5-8E8B-C505B67F0872}" sibTransId="{AAECEC5C-6599-48F6-9975-F49C6ABE62A4}"/>
    <dgm:cxn modelId="{046369D3-B3ED-4B9C-B74C-9B3EA07E41C2}" type="presOf" srcId="{71656D84-4C9F-407D-92A9-277CCC224983}" destId="{5BD9D464-05AC-4B20-A5D2-1A74239F41C3}" srcOrd="0" destOrd="0" presId="urn:microsoft.com/office/officeart/2005/8/layout/vList5"/>
    <dgm:cxn modelId="{22A5E4D3-4623-4DDF-8E8E-255DAABACA0D}" type="presOf" srcId="{4C8BB427-4531-4F92-86F4-7D90BDED5017}" destId="{4416C27E-8FD5-469D-9658-D0F6A3D03870}" srcOrd="0" destOrd="0" presId="urn:microsoft.com/office/officeart/2005/8/layout/vList5"/>
    <dgm:cxn modelId="{B26667E3-2129-4DC8-BAD4-C7DA773B4E8F}" srcId="{3651B7A3-121A-41AB-973D-A8646E232DD7}" destId="{22062806-075E-4088-8838-E97E5317F656}" srcOrd="0" destOrd="0" parTransId="{645412D8-518E-41FD-B1AC-5EB78C03F432}" sibTransId="{F82E3D72-E327-41B8-A991-C471ED343278}"/>
    <dgm:cxn modelId="{7B4036FE-9B57-47B6-8FDB-61138FD13082}" type="presOf" srcId="{E2137565-589C-4BE3-8D7A-DFBFA9C56798}" destId="{6E118009-161B-4253-9FF8-D65E70D2BB42}" srcOrd="0" destOrd="2" presId="urn:microsoft.com/office/officeart/2005/8/layout/vList5"/>
    <dgm:cxn modelId="{E7A8D657-3E74-402F-98C2-497E77B6F6C0}" type="presParOf" srcId="{3C9DECC1-338D-457E-9526-7D3D56827D0E}" destId="{9EF4E456-1221-4CB3-8401-9ABC8221276F}" srcOrd="0" destOrd="0" presId="urn:microsoft.com/office/officeart/2005/8/layout/vList5"/>
    <dgm:cxn modelId="{E989138C-A2A2-4397-8772-247A2B009806}" type="presParOf" srcId="{9EF4E456-1221-4CB3-8401-9ABC8221276F}" destId="{F648C01F-7C26-4F84-816A-67B14DA6317B}" srcOrd="0" destOrd="0" presId="urn:microsoft.com/office/officeart/2005/8/layout/vList5"/>
    <dgm:cxn modelId="{672529DA-992B-43CE-AE47-977DBE04885C}" type="presParOf" srcId="{9EF4E456-1221-4CB3-8401-9ABC8221276F}" destId="{4416C27E-8FD5-469D-9658-D0F6A3D03870}" srcOrd="1" destOrd="0" presId="urn:microsoft.com/office/officeart/2005/8/layout/vList5"/>
    <dgm:cxn modelId="{D958EF7F-3389-4B88-9BC8-CB30F141F6E5}" type="presParOf" srcId="{3C9DECC1-338D-457E-9526-7D3D56827D0E}" destId="{D88A67F2-0A07-449D-B824-D4A76B7F308E}" srcOrd="1" destOrd="0" presId="urn:microsoft.com/office/officeart/2005/8/layout/vList5"/>
    <dgm:cxn modelId="{699DE694-0550-4667-BD7D-9F34D3D45541}" type="presParOf" srcId="{3C9DECC1-338D-457E-9526-7D3D56827D0E}" destId="{B2099C27-0471-4557-8E87-754AD4AD39D2}" srcOrd="2" destOrd="0" presId="urn:microsoft.com/office/officeart/2005/8/layout/vList5"/>
    <dgm:cxn modelId="{5C99762A-178E-43E0-BB60-9B995DA63DEB}" type="presParOf" srcId="{B2099C27-0471-4557-8E87-754AD4AD39D2}" destId="{F742ED0B-5F8A-4E79-A7D9-E74E78AB2BCB}" srcOrd="0" destOrd="0" presId="urn:microsoft.com/office/officeart/2005/8/layout/vList5"/>
    <dgm:cxn modelId="{2CD168DC-1F44-49F0-B0E6-3B3B1955C1EE}" type="presParOf" srcId="{B2099C27-0471-4557-8E87-754AD4AD39D2}" destId="{C751E96B-1EDC-45DA-85F5-0F168D1DD7B6}" srcOrd="1" destOrd="0" presId="urn:microsoft.com/office/officeart/2005/8/layout/vList5"/>
    <dgm:cxn modelId="{AAB53716-3677-4382-9E61-BB16007A4DD9}" type="presParOf" srcId="{3C9DECC1-338D-457E-9526-7D3D56827D0E}" destId="{224D79AC-B98D-40B5-827D-A161DB47C0CA}" srcOrd="3" destOrd="0" presId="urn:microsoft.com/office/officeart/2005/8/layout/vList5"/>
    <dgm:cxn modelId="{7028393E-7B83-4286-A5EE-547FA149B84D}" type="presParOf" srcId="{3C9DECC1-338D-457E-9526-7D3D56827D0E}" destId="{5E7F8F57-B704-4C11-96C7-1709085DC056}" srcOrd="4" destOrd="0" presId="urn:microsoft.com/office/officeart/2005/8/layout/vList5"/>
    <dgm:cxn modelId="{8BF22D12-D6B9-46C8-B651-237DE90E51BF}" type="presParOf" srcId="{5E7F8F57-B704-4C11-96C7-1709085DC056}" destId="{5BD9D464-05AC-4B20-A5D2-1A74239F41C3}" srcOrd="0" destOrd="0" presId="urn:microsoft.com/office/officeart/2005/8/layout/vList5"/>
    <dgm:cxn modelId="{1FB4DE09-EFA4-4536-BC61-1129C3F17114}" type="presParOf" srcId="{5E7F8F57-B704-4C11-96C7-1709085DC056}" destId="{6E118009-161B-4253-9FF8-D65E70D2BB42}"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51B7A3-121A-41AB-973D-A8646E232DD7}"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22062806-075E-4088-8838-E97E5317F656}">
      <dgm:prSet phldrT="[Text]"/>
      <dgm:spPr/>
      <dgm:t>
        <a:bodyPr/>
        <a:lstStyle/>
        <a:p>
          <a:r>
            <a:rPr lang="en-US" b="1" dirty="0">
              <a:solidFill>
                <a:schemeClr val="bg1"/>
              </a:solidFill>
              <a:latin typeface="Poppins"/>
              <a:cs typeface="Poppins"/>
            </a:rPr>
            <a:t>Federal Firearms Licensees and Compliance Inspections</a:t>
          </a:r>
        </a:p>
        <a:p>
          <a:r>
            <a:rPr lang="en-US" dirty="0">
              <a:solidFill>
                <a:schemeClr val="bg1"/>
              </a:solidFill>
              <a:latin typeface="Poppins"/>
              <a:cs typeface="Poppins"/>
              <a:sym typeface="Poppins"/>
            </a:rPr>
            <a:t>Source ATF </a:t>
          </a:r>
          <a:r>
            <a:rPr lang="en-US" dirty="0">
              <a:solidFill>
                <a:schemeClr val="bg1"/>
              </a:solidFill>
              <a:latin typeface="Poppins"/>
              <a:cs typeface="Poppins"/>
              <a:sym typeface="Wingdings" panose="05000000000000000000" pitchFamily="2" charset="2"/>
            </a:rPr>
            <a:t> </a:t>
          </a:r>
          <a:r>
            <a:rPr lang="en-US" dirty="0">
              <a:solidFill>
                <a:schemeClr val="bg1"/>
              </a:solidFill>
              <a:latin typeface="Poppins"/>
              <a:cs typeface="Poppins"/>
            </a:rPr>
            <a:t>Bureau of Alcohol, Tobacco, Firearms and Explosives</a:t>
          </a:r>
          <a:endParaRPr lang="en-US" dirty="0">
            <a:solidFill>
              <a:schemeClr val="bg1"/>
            </a:solidFill>
          </a:endParaRPr>
        </a:p>
      </dgm:t>
    </dgm:pt>
    <dgm:pt modelId="{645412D8-518E-41FD-B1AC-5EB78C03F432}" type="parTrans" cxnId="{B26667E3-2129-4DC8-BAD4-C7DA773B4E8F}">
      <dgm:prSet/>
      <dgm:spPr/>
      <dgm:t>
        <a:bodyPr/>
        <a:lstStyle/>
        <a:p>
          <a:endParaRPr lang="en-US"/>
        </a:p>
      </dgm:t>
    </dgm:pt>
    <dgm:pt modelId="{F82E3D72-E327-41B8-A991-C471ED343278}" type="sibTrans" cxnId="{B26667E3-2129-4DC8-BAD4-C7DA773B4E8F}">
      <dgm:prSet/>
      <dgm:spPr/>
      <dgm:t>
        <a:bodyPr/>
        <a:lstStyle/>
        <a:p>
          <a:endParaRPr lang="en-US"/>
        </a:p>
      </dgm:t>
    </dgm:pt>
    <dgm:pt modelId="{4C8BB427-4531-4F92-86F4-7D90BDED5017}">
      <dgm:prSet phldrT="[Text]"/>
      <dgm:spPr/>
      <dgm:t>
        <a:bodyPr/>
        <a:lstStyle/>
        <a:p>
          <a:pPr>
            <a:buFont typeface="Arial" panose="020B0604020202020204" pitchFamily="34" charset="0"/>
            <a:buChar char="•"/>
          </a:pPr>
          <a:endParaRPr lang="en-US" dirty="0"/>
        </a:p>
      </dgm:t>
    </dgm:pt>
    <dgm:pt modelId="{4D7D7D61-EDCB-4E65-B604-9190665B7D48}" type="parTrans" cxnId="{E7B4E493-BB34-4937-AA45-B6A9B52D59EF}">
      <dgm:prSet/>
      <dgm:spPr/>
      <dgm:t>
        <a:bodyPr/>
        <a:lstStyle/>
        <a:p>
          <a:endParaRPr lang="en-US"/>
        </a:p>
      </dgm:t>
    </dgm:pt>
    <dgm:pt modelId="{5BF93568-7BFC-4B76-B4DD-3A3070B72A8E}" type="sibTrans" cxnId="{E7B4E493-BB34-4937-AA45-B6A9B52D59EF}">
      <dgm:prSet/>
      <dgm:spPr/>
      <dgm:t>
        <a:bodyPr/>
        <a:lstStyle/>
        <a:p>
          <a:endParaRPr lang="en-US"/>
        </a:p>
      </dgm:t>
    </dgm:pt>
    <dgm:pt modelId="{5967FF8B-4944-4422-A70D-72A00E5C60B2}">
      <dgm:prSet phldrT="[Text]"/>
      <dgm:spPr/>
      <dgm:t>
        <a:bodyPr/>
        <a:lstStyle/>
        <a:p>
          <a:pPr>
            <a:buFontTx/>
            <a:buChar char="-"/>
          </a:pPr>
          <a:r>
            <a:rPr lang="de-DE" b="1" dirty="0">
              <a:solidFill>
                <a:schemeClr val="bg1"/>
              </a:solidFill>
              <a:latin typeface="Poppins"/>
              <a:ea typeface="Poppins"/>
              <a:cs typeface="Poppins"/>
              <a:sym typeface="Poppins"/>
            </a:rPr>
            <a:t>Mental Health</a:t>
          </a:r>
        </a:p>
        <a:p>
          <a:pPr>
            <a:buFontTx/>
            <a:buChar char="-"/>
          </a:pPr>
          <a:r>
            <a:rPr lang="en-US" b="0" dirty="0">
              <a:solidFill>
                <a:schemeClr val="bg1"/>
              </a:solidFill>
            </a:rPr>
            <a:t>Source: Our world in Data</a:t>
          </a:r>
          <a:endParaRPr lang="en-US" dirty="0">
            <a:solidFill>
              <a:schemeClr val="bg1"/>
            </a:solidFill>
          </a:endParaRPr>
        </a:p>
      </dgm:t>
    </dgm:pt>
    <dgm:pt modelId="{8D6D6AF0-BDEB-45C5-8E8B-C505B67F0872}" type="parTrans" cxnId="{303B91CA-4235-419A-B6BC-11DF504EC505}">
      <dgm:prSet/>
      <dgm:spPr/>
      <dgm:t>
        <a:bodyPr/>
        <a:lstStyle/>
        <a:p>
          <a:endParaRPr lang="en-US"/>
        </a:p>
      </dgm:t>
    </dgm:pt>
    <dgm:pt modelId="{AAECEC5C-6599-48F6-9975-F49C6ABE62A4}" type="sibTrans" cxnId="{303B91CA-4235-419A-B6BC-11DF504EC505}">
      <dgm:prSet/>
      <dgm:spPr/>
      <dgm:t>
        <a:bodyPr/>
        <a:lstStyle/>
        <a:p>
          <a:endParaRPr lang="en-US"/>
        </a:p>
      </dgm:t>
    </dgm:pt>
    <dgm:pt modelId="{9B336716-FAD3-4DCE-B418-78E5D9352693}">
      <dgm:prSet phldrT="[Tex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Entity: country</a:t>
          </a:r>
          <a:endParaRPr lang="en-US" dirty="0"/>
        </a:p>
      </dgm:t>
    </dgm:pt>
    <dgm:pt modelId="{130488BE-BD4E-4417-BE70-C6DAD74AB2F2}" type="parTrans" cxnId="{89C5AF59-42B3-4DD1-812B-2E0DD3252785}">
      <dgm:prSet/>
      <dgm:spPr/>
      <dgm:t>
        <a:bodyPr/>
        <a:lstStyle/>
        <a:p>
          <a:endParaRPr lang="en-US"/>
        </a:p>
      </dgm:t>
    </dgm:pt>
    <dgm:pt modelId="{BFA39690-1850-4042-BA47-0AC912C3C14F}" type="sibTrans" cxnId="{89C5AF59-42B3-4DD1-812B-2E0DD3252785}">
      <dgm:prSet/>
      <dgm:spPr/>
      <dgm:t>
        <a:bodyPr/>
        <a:lstStyle/>
        <a:p>
          <a:endParaRPr lang="en-US"/>
        </a:p>
      </dgm:t>
    </dgm:pt>
    <dgm:pt modelId="{CE1E311A-836B-44CA-819B-FB69E959CA03}">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Country code</a:t>
          </a:r>
        </a:p>
      </dgm:t>
    </dgm:pt>
    <dgm:pt modelId="{AD9FB901-E025-47E2-A557-FADC3616E56E}" type="parTrans" cxnId="{35386DEB-CD8D-45D0-AAA0-5B421D355B00}">
      <dgm:prSet/>
      <dgm:spPr/>
      <dgm:t>
        <a:bodyPr/>
        <a:lstStyle/>
        <a:p>
          <a:endParaRPr lang="en-US"/>
        </a:p>
      </dgm:t>
    </dgm:pt>
    <dgm:pt modelId="{CC40C4B1-476C-47B0-82A2-9E1A6C016B8B}" type="sibTrans" cxnId="{35386DEB-CD8D-45D0-AAA0-5B421D355B00}">
      <dgm:prSet/>
      <dgm:spPr/>
      <dgm:t>
        <a:bodyPr/>
        <a:lstStyle/>
        <a:p>
          <a:endParaRPr lang="en-US"/>
        </a:p>
      </dgm:t>
    </dgm:pt>
    <dgm:pt modelId="{6AD9409E-13AA-46C2-B8FA-C9EB8F1495F7}">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Year</a:t>
          </a:r>
        </a:p>
      </dgm:t>
    </dgm:pt>
    <dgm:pt modelId="{961B1172-3527-4767-8117-4E516F2142CC}" type="parTrans" cxnId="{ACABA39B-EE38-4237-AD0F-5DD9523286C5}">
      <dgm:prSet/>
      <dgm:spPr/>
      <dgm:t>
        <a:bodyPr/>
        <a:lstStyle/>
        <a:p>
          <a:endParaRPr lang="en-US"/>
        </a:p>
      </dgm:t>
    </dgm:pt>
    <dgm:pt modelId="{3A595526-AA99-4E7F-930C-93FB92205217}" type="sibTrans" cxnId="{ACABA39B-EE38-4237-AD0F-5DD9523286C5}">
      <dgm:prSet/>
      <dgm:spPr/>
      <dgm:t>
        <a:bodyPr/>
        <a:lstStyle/>
        <a:p>
          <a:endParaRPr lang="en-US"/>
        </a:p>
      </dgm:t>
    </dgm:pt>
    <dgm:pt modelId="{3D5CCFCA-C709-4987-B7FF-26551F84194A}">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Multiple </a:t>
          </a:r>
          <a:r>
            <a:rPr lang="en-US" dirty="0" err="1">
              <a:solidFill>
                <a:srgbClr val="434343"/>
              </a:solidFill>
              <a:latin typeface="Poppins"/>
              <a:ea typeface="Poppins"/>
              <a:cs typeface="Poppins"/>
              <a:sym typeface="Poppins"/>
            </a:rPr>
            <a:t>mentall</a:t>
          </a:r>
          <a:r>
            <a:rPr lang="en-US" dirty="0">
              <a:solidFill>
                <a:srgbClr val="434343"/>
              </a:solidFill>
              <a:latin typeface="Poppins"/>
              <a:ea typeface="Poppins"/>
              <a:cs typeface="Poppins"/>
              <a:sym typeface="Poppins"/>
            </a:rPr>
            <a:t> Illnesses/disorders, and </a:t>
          </a:r>
          <a:r>
            <a:rPr lang="en-US" dirty="0" err="1">
              <a:solidFill>
                <a:srgbClr val="434343"/>
              </a:solidFill>
              <a:latin typeface="Poppins"/>
              <a:ea typeface="Poppins"/>
              <a:cs typeface="Poppins"/>
              <a:sym typeface="Poppins"/>
            </a:rPr>
            <a:t>perentage</a:t>
          </a:r>
          <a:r>
            <a:rPr lang="en-US" dirty="0">
              <a:solidFill>
                <a:srgbClr val="434343"/>
              </a:solidFill>
              <a:latin typeface="Poppins"/>
              <a:ea typeface="Poppins"/>
              <a:cs typeface="Poppins"/>
              <a:sym typeface="Poppins"/>
            </a:rPr>
            <a:t> of patients by total </a:t>
          </a:r>
          <a:r>
            <a:rPr lang="en-US" dirty="0" err="1">
              <a:solidFill>
                <a:srgbClr val="434343"/>
              </a:solidFill>
              <a:latin typeface="Poppins"/>
              <a:ea typeface="Poppins"/>
              <a:cs typeface="Poppins"/>
              <a:sym typeface="Poppins"/>
            </a:rPr>
            <a:t>populaion</a:t>
          </a:r>
          <a:endParaRPr lang="en-US" dirty="0">
            <a:solidFill>
              <a:srgbClr val="434343"/>
            </a:solidFill>
            <a:latin typeface="Poppins"/>
            <a:ea typeface="Poppins"/>
            <a:cs typeface="Poppins"/>
            <a:sym typeface="Poppins"/>
          </a:endParaRPr>
        </a:p>
      </dgm:t>
    </dgm:pt>
    <dgm:pt modelId="{4234B1D6-B23C-4C62-BEA4-A5774C20CC43}" type="parTrans" cxnId="{8D96C440-D6BF-42C9-9217-225484C81B87}">
      <dgm:prSet/>
      <dgm:spPr/>
      <dgm:t>
        <a:bodyPr/>
        <a:lstStyle/>
        <a:p>
          <a:endParaRPr lang="en-US"/>
        </a:p>
      </dgm:t>
    </dgm:pt>
    <dgm:pt modelId="{E72AFEDC-E30F-4046-A613-E990F21AA258}" type="sibTrans" cxnId="{8D96C440-D6BF-42C9-9217-225484C81B87}">
      <dgm:prSet/>
      <dgm:spPr/>
      <dgm:t>
        <a:bodyPr/>
        <a:lstStyle/>
        <a:p>
          <a:endParaRPr lang="en-US"/>
        </a:p>
      </dgm:t>
    </dgm:pt>
    <dgm:pt modelId="{B90D87DA-EB6A-4C49-93C4-FC0A6E077111}">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Year</a:t>
          </a:r>
          <a:endParaRPr lang="en-US" dirty="0"/>
        </a:p>
      </dgm:t>
    </dgm:pt>
    <dgm:pt modelId="{FB1313C0-1C0F-45D4-8468-9BF70E6148BE}" type="parTrans" cxnId="{AC958A1E-5B0A-4E77-B925-B37C72CBC9B7}">
      <dgm:prSet/>
      <dgm:spPr/>
      <dgm:t>
        <a:bodyPr/>
        <a:lstStyle/>
        <a:p>
          <a:endParaRPr lang="en-US"/>
        </a:p>
      </dgm:t>
    </dgm:pt>
    <dgm:pt modelId="{F8371893-F2EC-4020-8B4A-8FCAE7C02A0C}" type="sibTrans" cxnId="{AC958A1E-5B0A-4E77-B925-B37C72CBC9B7}">
      <dgm:prSet/>
      <dgm:spPr/>
      <dgm:t>
        <a:bodyPr/>
        <a:lstStyle/>
        <a:p>
          <a:endParaRPr lang="en-US"/>
        </a:p>
      </dgm:t>
    </dgm:pt>
    <dgm:pt modelId="{2112DBF1-53DF-413F-9A98-1D1B6175330E}">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Total licenses</a:t>
          </a:r>
          <a:endParaRPr lang="de-DE" dirty="0">
            <a:solidFill>
              <a:srgbClr val="434343"/>
            </a:solidFill>
            <a:latin typeface="Poppins"/>
            <a:ea typeface="Poppins"/>
            <a:cs typeface="Poppins"/>
            <a:sym typeface="Poppins"/>
          </a:endParaRPr>
        </a:p>
      </dgm:t>
    </dgm:pt>
    <dgm:pt modelId="{3EBDE66F-B232-4D09-B79B-D2E85663E410}" type="parTrans" cxnId="{9BD8E25A-6AED-4C98-8B0D-A26490AF6B01}">
      <dgm:prSet/>
      <dgm:spPr/>
      <dgm:t>
        <a:bodyPr/>
        <a:lstStyle/>
        <a:p>
          <a:endParaRPr lang="en-US"/>
        </a:p>
      </dgm:t>
    </dgm:pt>
    <dgm:pt modelId="{F77BDB02-5F80-4D13-97C4-FFA068A0EF44}" type="sibTrans" cxnId="{9BD8E25A-6AED-4C98-8B0D-A26490AF6B01}">
      <dgm:prSet/>
      <dgm:spPr/>
      <dgm:t>
        <a:bodyPr/>
        <a:lstStyle/>
        <a:p>
          <a:endParaRPr lang="en-US"/>
        </a:p>
      </dgm:t>
    </dgm:pt>
    <dgm:pt modelId="{6D2DB83C-5063-45D9-A2C4-62059D724BB9}">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inspections</a:t>
          </a:r>
          <a:endParaRPr lang="de-DE" dirty="0">
            <a:solidFill>
              <a:srgbClr val="434343"/>
            </a:solidFill>
            <a:latin typeface="Poppins"/>
            <a:ea typeface="Poppins"/>
            <a:cs typeface="Poppins"/>
            <a:sym typeface="Poppins"/>
          </a:endParaRPr>
        </a:p>
      </dgm:t>
    </dgm:pt>
    <dgm:pt modelId="{CF0D9A3A-08C8-40BD-879B-C3EA7C1AEF95}" type="parTrans" cxnId="{00D068C0-7BE2-43A0-BC7D-4F8CC1DB9C08}">
      <dgm:prSet/>
      <dgm:spPr/>
      <dgm:t>
        <a:bodyPr/>
        <a:lstStyle/>
        <a:p>
          <a:endParaRPr lang="en-US"/>
        </a:p>
      </dgm:t>
    </dgm:pt>
    <dgm:pt modelId="{31B0EC2A-AFEA-4DDE-AF54-51EFB5F99EC3}" type="sibTrans" cxnId="{00D068C0-7BE2-43A0-BC7D-4F8CC1DB9C08}">
      <dgm:prSet/>
      <dgm:spPr/>
      <dgm:t>
        <a:bodyPr/>
        <a:lstStyle/>
        <a:p>
          <a:endParaRPr lang="en-US"/>
        </a:p>
      </dgm:t>
    </dgm:pt>
    <dgm:pt modelId="{2152F7A9-C43F-4243-8D41-586868F43978}">
      <dgm:prSet/>
      <dgm:spPr/>
      <dgm:t>
        <a:bodyPr/>
        <a:lstStyle/>
        <a:p>
          <a:pPr>
            <a:buFont typeface="Arial" panose="020B0604020202020204" pitchFamily="34" charset="0"/>
            <a:buChar char="•"/>
          </a:pPr>
          <a:r>
            <a:rPr lang="de-DE" dirty="0" err="1">
              <a:solidFill>
                <a:srgbClr val="434343"/>
              </a:solidFill>
              <a:latin typeface="Poppins"/>
              <a:ea typeface="Poppins"/>
              <a:cs typeface="Poppins"/>
              <a:sym typeface="Poppins"/>
            </a:rPr>
            <a:t>Percent</a:t>
          </a:r>
          <a:r>
            <a:rPr lang="de-DE" dirty="0">
              <a:solidFill>
                <a:srgbClr val="434343"/>
              </a:solidFill>
              <a:latin typeface="Poppins"/>
              <a:ea typeface="Poppins"/>
              <a:cs typeface="Poppins"/>
              <a:sym typeface="Poppins"/>
            </a:rPr>
            <a:t> </a:t>
          </a:r>
          <a:r>
            <a:rPr lang="de-DE" dirty="0" err="1">
              <a:solidFill>
                <a:srgbClr val="434343"/>
              </a:solidFill>
              <a:latin typeface="Poppins"/>
              <a:ea typeface="Poppins"/>
              <a:cs typeface="Poppins"/>
              <a:sym typeface="Poppins"/>
            </a:rPr>
            <a:t>inspected</a:t>
          </a:r>
          <a:endParaRPr lang="de-DE" dirty="0">
            <a:solidFill>
              <a:srgbClr val="434343"/>
            </a:solidFill>
            <a:latin typeface="Poppins"/>
            <a:ea typeface="Poppins"/>
            <a:cs typeface="Poppins"/>
            <a:sym typeface="Poppins"/>
          </a:endParaRPr>
        </a:p>
      </dgm:t>
    </dgm:pt>
    <dgm:pt modelId="{E341D24A-E5BA-4225-924D-C2180C6AED7A}" type="parTrans" cxnId="{1B9DCD89-740E-45BB-873A-780701CABB15}">
      <dgm:prSet/>
      <dgm:spPr/>
      <dgm:t>
        <a:bodyPr/>
        <a:lstStyle/>
        <a:p>
          <a:endParaRPr lang="en-US"/>
        </a:p>
      </dgm:t>
    </dgm:pt>
    <dgm:pt modelId="{C5AE758C-320E-4FFE-B69B-9043D80EEB38}" type="sibTrans" cxnId="{1B9DCD89-740E-45BB-873A-780701CABB15}">
      <dgm:prSet/>
      <dgm:spPr/>
      <dgm:t>
        <a:bodyPr/>
        <a:lstStyle/>
        <a:p>
          <a:endParaRPr lang="en-US"/>
        </a:p>
      </dgm:t>
    </dgm:pt>
    <dgm:pt modelId="{3C9DECC1-338D-457E-9526-7D3D56827D0E}" type="pres">
      <dgm:prSet presAssocID="{3651B7A3-121A-41AB-973D-A8646E232DD7}" presName="Name0" presStyleCnt="0">
        <dgm:presLayoutVars>
          <dgm:dir/>
          <dgm:animLvl val="lvl"/>
          <dgm:resizeHandles val="exact"/>
        </dgm:presLayoutVars>
      </dgm:prSet>
      <dgm:spPr/>
    </dgm:pt>
    <dgm:pt modelId="{9EF4E456-1221-4CB3-8401-9ABC8221276F}" type="pres">
      <dgm:prSet presAssocID="{22062806-075E-4088-8838-E97E5317F656}" presName="linNode" presStyleCnt="0"/>
      <dgm:spPr/>
    </dgm:pt>
    <dgm:pt modelId="{F648C01F-7C26-4F84-816A-67B14DA6317B}" type="pres">
      <dgm:prSet presAssocID="{22062806-075E-4088-8838-E97E5317F656}" presName="parentText" presStyleLbl="node1" presStyleIdx="0" presStyleCnt="2">
        <dgm:presLayoutVars>
          <dgm:chMax val="1"/>
          <dgm:bulletEnabled val="1"/>
        </dgm:presLayoutVars>
      </dgm:prSet>
      <dgm:spPr/>
    </dgm:pt>
    <dgm:pt modelId="{4416C27E-8FD5-469D-9658-D0F6A3D03870}" type="pres">
      <dgm:prSet presAssocID="{22062806-075E-4088-8838-E97E5317F656}" presName="descendantText" presStyleLbl="alignAccFollowNode1" presStyleIdx="0" presStyleCnt="2">
        <dgm:presLayoutVars>
          <dgm:bulletEnabled val="1"/>
        </dgm:presLayoutVars>
      </dgm:prSet>
      <dgm:spPr/>
    </dgm:pt>
    <dgm:pt modelId="{D88A67F2-0A07-449D-B824-D4A76B7F308E}" type="pres">
      <dgm:prSet presAssocID="{F82E3D72-E327-41B8-A991-C471ED343278}" presName="sp" presStyleCnt="0"/>
      <dgm:spPr/>
    </dgm:pt>
    <dgm:pt modelId="{B2099C27-0471-4557-8E87-754AD4AD39D2}" type="pres">
      <dgm:prSet presAssocID="{5967FF8B-4944-4422-A70D-72A00E5C60B2}" presName="linNode" presStyleCnt="0"/>
      <dgm:spPr/>
    </dgm:pt>
    <dgm:pt modelId="{F742ED0B-5F8A-4E79-A7D9-E74E78AB2BCB}" type="pres">
      <dgm:prSet presAssocID="{5967FF8B-4944-4422-A70D-72A00E5C60B2}" presName="parentText" presStyleLbl="node1" presStyleIdx="1" presStyleCnt="2">
        <dgm:presLayoutVars>
          <dgm:chMax val="1"/>
          <dgm:bulletEnabled val="1"/>
        </dgm:presLayoutVars>
      </dgm:prSet>
      <dgm:spPr/>
    </dgm:pt>
    <dgm:pt modelId="{C751E96B-1EDC-45DA-85F5-0F168D1DD7B6}" type="pres">
      <dgm:prSet presAssocID="{5967FF8B-4944-4422-A70D-72A00E5C60B2}" presName="descendantText" presStyleLbl="alignAccFollowNode1" presStyleIdx="1" presStyleCnt="2">
        <dgm:presLayoutVars>
          <dgm:bulletEnabled val="1"/>
        </dgm:presLayoutVars>
      </dgm:prSet>
      <dgm:spPr/>
    </dgm:pt>
  </dgm:ptLst>
  <dgm:cxnLst>
    <dgm:cxn modelId="{E108BE17-B2F8-4AE0-B3C6-14FD2F242CC6}" type="presOf" srcId="{6AD9409E-13AA-46C2-B8FA-C9EB8F1495F7}" destId="{C751E96B-1EDC-45DA-85F5-0F168D1DD7B6}" srcOrd="0" destOrd="2" presId="urn:microsoft.com/office/officeart/2005/8/layout/vList5"/>
    <dgm:cxn modelId="{AC958A1E-5B0A-4E77-B925-B37C72CBC9B7}" srcId="{22062806-075E-4088-8838-E97E5317F656}" destId="{B90D87DA-EB6A-4C49-93C4-FC0A6E077111}" srcOrd="1" destOrd="0" parTransId="{FB1313C0-1C0F-45D4-8468-9BF70E6148BE}" sibTransId="{F8371893-F2EC-4020-8B4A-8FCAE7C02A0C}"/>
    <dgm:cxn modelId="{CBDEB523-1FB7-4A7C-8726-698412A0C623}" type="presOf" srcId="{9B336716-FAD3-4DCE-B418-78E5D9352693}" destId="{C751E96B-1EDC-45DA-85F5-0F168D1DD7B6}" srcOrd="0" destOrd="0" presId="urn:microsoft.com/office/officeart/2005/8/layout/vList5"/>
    <dgm:cxn modelId="{E17DA52D-CDC0-40EA-A7F5-44A1B35467C6}" type="presOf" srcId="{CE1E311A-836B-44CA-819B-FB69E959CA03}" destId="{C751E96B-1EDC-45DA-85F5-0F168D1DD7B6}" srcOrd="0" destOrd="1" presId="urn:microsoft.com/office/officeart/2005/8/layout/vList5"/>
    <dgm:cxn modelId="{DAF9C433-C673-4BC8-A818-893E1ABCB5C5}" type="presOf" srcId="{B90D87DA-EB6A-4C49-93C4-FC0A6E077111}" destId="{4416C27E-8FD5-469D-9658-D0F6A3D03870}" srcOrd="0" destOrd="1" presId="urn:microsoft.com/office/officeart/2005/8/layout/vList5"/>
    <dgm:cxn modelId="{C61BA439-48B0-42B5-A2AB-82BEFD0CB16D}" type="presOf" srcId="{6D2DB83C-5063-45D9-A2C4-62059D724BB9}" destId="{4416C27E-8FD5-469D-9658-D0F6A3D03870}" srcOrd="0" destOrd="3" presId="urn:microsoft.com/office/officeart/2005/8/layout/vList5"/>
    <dgm:cxn modelId="{0FF81A3C-5A89-4EDA-BA0B-AFF64146905A}" type="presOf" srcId="{5967FF8B-4944-4422-A70D-72A00E5C60B2}" destId="{F742ED0B-5F8A-4E79-A7D9-E74E78AB2BCB}" srcOrd="0" destOrd="0" presId="urn:microsoft.com/office/officeart/2005/8/layout/vList5"/>
    <dgm:cxn modelId="{8D96C440-D6BF-42C9-9217-225484C81B87}" srcId="{5967FF8B-4944-4422-A70D-72A00E5C60B2}" destId="{3D5CCFCA-C709-4987-B7FF-26551F84194A}" srcOrd="3" destOrd="0" parTransId="{4234B1D6-B23C-4C62-BEA4-A5774C20CC43}" sibTransId="{E72AFEDC-E30F-4046-A613-E990F21AA258}"/>
    <dgm:cxn modelId="{54DDBE58-78EC-419D-BE2C-30E1F024C0A4}" type="presOf" srcId="{3651B7A3-121A-41AB-973D-A8646E232DD7}" destId="{3C9DECC1-338D-457E-9526-7D3D56827D0E}" srcOrd="0" destOrd="0" presId="urn:microsoft.com/office/officeart/2005/8/layout/vList5"/>
    <dgm:cxn modelId="{89C5AF59-42B3-4DD1-812B-2E0DD3252785}" srcId="{5967FF8B-4944-4422-A70D-72A00E5C60B2}" destId="{9B336716-FAD3-4DCE-B418-78E5D9352693}" srcOrd="0" destOrd="0" parTransId="{130488BE-BD4E-4417-BE70-C6DAD74AB2F2}" sibTransId="{BFA39690-1850-4042-BA47-0AC912C3C14F}"/>
    <dgm:cxn modelId="{9BD8E25A-6AED-4C98-8B0D-A26490AF6B01}" srcId="{22062806-075E-4088-8838-E97E5317F656}" destId="{2112DBF1-53DF-413F-9A98-1D1B6175330E}" srcOrd="2" destOrd="0" parTransId="{3EBDE66F-B232-4D09-B79B-D2E85663E410}" sibTransId="{F77BDB02-5F80-4D13-97C4-FFA068A0EF44}"/>
    <dgm:cxn modelId="{1B9DCD89-740E-45BB-873A-780701CABB15}" srcId="{22062806-075E-4088-8838-E97E5317F656}" destId="{2152F7A9-C43F-4243-8D41-586868F43978}" srcOrd="4" destOrd="0" parTransId="{E341D24A-E5BA-4225-924D-C2180C6AED7A}" sibTransId="{C5AE758C-320E-4FFE-B69B-9043D80EEB38}"/>
    <dgm:cxn modelId="{E7B4E493-BB34-4937-AA45-B6A9B52D59EF}" srcId="{22062806-075E-4088-8838-E97E5317F656}" destId="{4C8BB427-4531-4F92-86F4-7D90BDED5017}" srcOrd="0" destOrd="0" parTransId="{4D7D7D61-EDCB-4E65-B604-9190665B7D48}" sibTransId="{5BF93568-7BFC-4B76-B4DD-3A3070B72A8E}"/>
    <dgm:cxn modelId="{2D384A98-06A9-4091-AAF9-FB18F9C84114}" type="presOf" srcId="{3D5CCFCA-C709-4987-B7FF-26551F84194A}" destId="{C751E96B-1EDC-45DA-85F5-0F168D1DD7B6}" srcOrd="0" destOrd="3" presId="urn:microsoft.com/office/officeart/2005/8/layout/vList5"/>
    <dgm:cxn modelId="{ACABA39B-EE38-4237-AD0F-5DD9523286C5}" srcId="{5967FF8B-4944-4422-A70D-72A00E5C60B2}" destId="{6AD9409E-13AA-46C2-B8FA-C9EB8F1495F7}" srcOrd="2" destOrd="0" parTransId="{961B1172-3527-4767-8117-4E516F2142CC}" sibTransId="{3A595526-AA99-4E7F-930C-93FB92205217}"/>
    <dgm:cxn modelId="{1818EFA1-A412-4BF1-B26E-A7E86D0F0241}" type="presOf" srcId="{2112DBF1-53DF-413F-9A98-1D1B6175330E}" destId="{4416C27E-8FD5-469D-9658-D0F6A3D03870}" srcOrd="0" destOrd="2" presId="urn:microsoft.com/office/officeart/2005/8/layout/vList5"/>
    <dgm:cxn modelId="{288408BA-BCEB-4580-B2E8-F1FB0DCB2CC5}" type="presOf" srcId="{22062806-075E-4088-8838-E97E5317F656}" destId="{F648C01F-7C26-4F84-816A-67B14DA6317B}" srcOrd="0" destOrd="0" presId="urn:microsoft.com/office/officeart/2005/8/layout/vList5"/>
    <dgm:cxn modelId="{00D068C0-7BE2-43A0-BC7D-4F8CC1DB9C08}" srcId="{22062806-075E-4088-8838-E97E5317F656}" destId="{6D2DB83C-5063-45D9-A2C4-62059D724BB9}" srcOrd="3" destOrd="0" parTransId="{CF0D9A3A-08C8-40BD-879B-C3EA7C1AEF95}" sibTransId="{31B0EC2A-AFEA-4DDE-AF54-51EFB5F99EC3}"/>
    <dgm:cxn modelId="{303B91CA-4235-419A-B6BC-11DF504EC505}" srcId="{3651B7A3-121A-41AB-973D-A8646E232DD7}" destId="{5967FF8B-4944-4422-A70D-72A00E5C60B2}" srcOrd="1" destOrd="0" parTransId="{8D6D6AF0-BDEB-45C5-8E8B-C505B67F0872}" sibTransId="{AAECEC5C-6599-48F6-9975-F49C6ABE62A4}"/>
    <dgm:cxn modelId="{22A5E4D3-4623-4DDF-8E8E-255DAABACA0D}" type="presOf" srcId="{4C8BB427-4531-4F92-86F4-7D90BDED5017}" destId="{4416C27E-8FD5-469D-9658-D0F6A3D03870}" srcOrd="0" destOrd="0" presId="urn:microsoft.com/office/officeart/2005/8/layout/vList5"/>
    <dgm:cxn modelId="{B26667E3-2129-4DC8-BAD4-C7DA773B4E8F}" srcId="{3651B7A3-121A-41AB-973D-A8646E232DD7}" destId="{22062806-075E-4088-8838-E97E5317F656}" srcOrd="0" destOrd="0" parTransId="{645412D8-518E-41FD-B1AC-5EB78C03F432}" sibTransId="{F82E3D72-E327-41B8-A991-C471ED343278}"/>
    <dgm:cxn modelId="{35386DEB-CD8D-45D0-AAA0-5B421D355B00}" srcId="{5967FF8B-4944-4422-A70D-72A00E5C60B2}" destId="{CE1E311A-836B-44CA-819B-FB69E959CA03}" srcOrd="1" destOrd="0" parTransId="{AD9FB901-E025-47E2-A557-FADC3616E56E}" sibTransId="{CC40C4B1-476C-47B0-82A2-9E1A6C016B8B}"/>
    <dgm:cxn modelId="{452E2BF8-6B54-44F5-B76D-409F32E190F9}" type="presOf" srcId="{2152F7A9-C43F-4243-8D41-586868F43978}" destId="{4416C27E-8FD5-469D-9658-D0F6A3D03870}" srcOrd="0" destOrd="4" presId="urn:microsoft.com/office/officeart/2005/8/layout/vList5"/>
    <dgm:cxn modelId="{E7A8D657-3E74-402F-98C2-497E77B6F6C0}" type="presParOf" srcId="{3C9DECC1-338D-457E-9526-7D3D56827D0E}" destId="{9EF4E456-1221-4CB3-8401-9ABC8221276F}" srcOrd="0" destOrd="0" presId="urn:microsoft.com/office/officeart/2005/8/layout/vList5"/>
    <dgm:cxn modelId="{E989138C-A2A2-4397-8772-247A2B009806}" type="presParOf" srcId="{9EF4E456-1221-4CB3-8401-9ABC8221276F}" destId="{F648C01F-7C26-4F84-816A-67B14DA6317B}" srcOrd="0" destOrd="0" presId="urn:microsoft.com/office/officeart/2005/8/layout/vList5"/>
    <dgm:cxn modelId="{672529DA-992B-43CE-AE47-977DBE04885C}" type="presParOf" srcId="{9EF4E456-1221-4CB3-8401-9ABC8221276F}" destId="{4416C27E-8FD5-469D-9658-D0F6A3D03870}" srcOrd="1" destOrd="0" presId="urn:microsoft.com/office/officeart/2005/8/layout/vList5"/>
    <dgm:cxn modelId="{D958EF7F-3389-4B88-9BC8-CB30F141F6E5}" type="presParOf" srcId="{3C9DECC1-338D-457E-9526-7D3D56827D0E}" destId="{D88A67F2-0A07-449D-B824-D4A76B7F308E}" srcOrd="1" destOrd="0" presId="urn:microsoft.com/office/officeart/2005/8/layout/vList5"/>
    <dgm:cxn modelId="{699DE694-0550-4667-BD7D-9F34D3D45541}" type="presParOf" srcId="{3C9DECC1-338D-457E-9526-7D3D56827D0E}" destId="{B2099C27-0471-4557-8E87-754AD4AD39D2}" srcOrd="2" destOrd="0" presId="urn:microsoft.com/office/officeart/2005/8/layout/vList5"/>
    <dgm:cxn modelId="{5C99762A-178E-43E0-BB60-9B995DA63DEB}" type="presParOf" srcId="{B2099C27-0471-4557-8E87-754AD4AD39D2}" destId="{F742ED0B-5F8A-4E79-A7D9-E74E78AB2BCB}" srcOrd="0" destOrd="0" presId="urn:microsoft.com/office/officeart/2005/8/layout/vList5"/>
    <dgm:cxn modelId="{2CD168DC-1F44-49F0-B0E6-3B3B1955C1EE}" type="presParOf" srcId="{B2099C27-0471-4557-8E87-754AD4AD39D2}" destId="{C751E96B-1EDC-45DA-85F5-0F168D1DD7B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C27E-8FD5-469D-9658-D0F6A3D03870}">
      <dsp:nvSpPr>
        <dsp:cNvPr id="0" name=""/>
        <dsp:cNvSpPr/>
      </dsp:nvSpPr>
      <dsp:spPr>
        <a:xfrm rot="5400000">
          <a:off x="3172442" y="-1134135"/>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de-DE" sz="1000" kern="1200" dirty="0">
              <a:latin typeface="Poppins"/>
              <a:cs typeface="Poppins"/>
            </a:rPr>
            <a:t>Entity: social </a:t>
          </a:r>
          <a:r>
            <a:rPr lang="de-DE" sz="1000" kern="1200" dirty="0" err="1">
              <a:latin typeface="Poppins"/>
              <a:cs typeface="Poppins"/>
            </a:rPr>
            <a:t>media</a:t>
          </a:r>
          <a:r>
            <a:rPr lang="de-DE" sz="1000" kern="1200" dirty="0">
              <a:latin typeface="Poppins"/>
              <a:cs typeface="Poppins"/>
            </a:rPr>
            <a:t> </a:t>
          </a:r>
          <a:r>
            <a:rPr lang="de-DE" sz="1000" kern="1200" dirty="0" err="1">
              <a:latin typeface="Poppins"/>
              <a:cs typeface="Poppins"/>
            </a:rPr>
            <a:t>platform</a:t>
          </a:r>
          <a:endParaRPr lang="en-US" sz="1000" kern="1200" dirty="0"/>
        </a:p>
        <a:p>
          <a:pPr marL="57150" lvl="1" indent="-57150" algn="l" defTabSz="444500">
            <a:lnSpc>
              <a:spcPct val="90000"/>
            </a:lnSpc>
            <a:spcBef>
              <a:spcPct val="0"/>
            </a:spcBef>
            <a:spcAft>
              <a:spcPct val="15000"/>
            </a:spcAft>
            <a:buFont typeface="Arial" panose="020B0604020202020204" pitchFamily="34" charset="0"/>
            <a:buChar char="•"/>
          </a:pPr>
          <a:r>
            <a:rPr lang="de-DE" sz="1000" kern="1200">
              <a:latin typeface="Poppins"/>
              <a:cs typeface="Poppins"/>
            </a:rPr>
            <a:t>Year</a:t>
          </a:r>
          <a:endParaRPr lang="de-DE" sz="1000" kern="1200" dirty="0">
            <a:latin typeface="Poppins"/>
            <a:cs typeface="Poppins"/>
          </a:endParaRPr>
        </a:p>
        <a:p>
          <a:pPr marL="57150" lvl="1" indent="-57150" algn="l" defTabSz="444500">
            <a:lnSpc>
              <a:spcPct val="90000"/>
            </a:lnSpc>
            <a:spcBef>
              <a:spcPct val="0"/>
            </a:spcBef>
            <a:spcAft>
              <a:spcPct val="15000"/>
            </a:spcAft>
            <a:buFont typeface="Arial" panose="020B0604020202020204" pitchFamily="34" charset="0"/>
            <a:buChar char="•"/>
          </a:pPr>
          <a:r>
            <a:rPr lang="de-DE" sz="1000" kern="1200" dirty="0">
              <a:latin typeface="Poppins"/>
              <a:cs typeface="Poppins"/>
            </a:rPr>
            <a:t>Monthly </a:t>
          </a:r>
          <a:r>
            <a:rPr lang="de-DE" sz="1000" kern="1200" dirty="0" err="1">
              <a:latin typeface="Poppins"/>
              <a:cs typeface="Poppins"/>
            </a:rPr>
            <a:t>users</a:t>
          </a:r>
          <a:r>
            <a:rPr lang="de-DE" sz="1000" kern="1200" dirty="0">
              <a:latin typeface="Poppins"/>
              <a:cs typeface="Poppins"/>
            </a:rPr>
            <a:t>: </a:t>
          </a:r>
          <a:r>
            <a:rPr lang="de-DE" sz="1000" kern="1200" dirty="0" err="1">
              <a:latin typeface="Poppins"/>
              <a:cs typeface="Poppins"/>
            </a:rPr>
            <a:t>monthly</a:t>
          </a:r>
          <a:r>
            <a:rPr lang="de-DE" sz="1000" kern="1200" dirty="0">
              <a:latin typeface="Poppins"/>
              <a:cs typeface="Poppins"/>
            </a:rPr>
            <a:t> </a:t>
          </a:r>
          <a:r>
            <a:rPr lang="de-DE" sz="1000" kern="1200" dirty="0" err="1">
              <a:latin typeface="Poppins"/>
              <a:cs typeface="Poppins"/>
            </a:rPr>
            <a:t>average</a:t>
          </a:r>
          <a:r>
            <a:rPr lang="de-DE" sz="1000" kern="1200" dirty="0">
              <a:latin typeface="Poppins"/>
              <a:cs typeface="Poppins"/>
            </a:rPr>
            <a:t> </a:t>
          </a:r>
          <a:r>
            <a:rPr lang="de-DE" sz="1000" kern="1200" dirty="0" err="1">
              <a:latin typeface="Poppins"/>
              <a:cs typeface="Poppins"/>
            </a:rPr>
            <a:t>visits</a:t>
          </a:r>
          <a:r>
            <a:rPr lang="de-DE" sz="1000" kern="1200" dirty="0">
              <a:latin typeface="Poppins"/>
              <a:cs typeface="Poppins"/>
            </a:rPr>
            <a:t> </a:t>
          </a:r>
          <a:r>
            <a:rPr lang="de-DE" sz="1000" kern="1200" dirty="0" err="1">
              <a:latin typeface="Poppins"/>
              <a:cs typeface="Poppins"/>
            </a:rPr>
            <a:t>of</a:t>
          </a:r>
          <a:r>
            <a:rPr lang="de-DE" sz="1000" kern="1200" dirty="0">
              <a:latin typeface="Poppins"/>
              <a:cs typeface="Poppins"/>
            </a:rPr>
            <a:t> </a:t>
          </a:r>
          <a:r>
            <a:rPr lang="de-DE" sz="1000" kern="1200" dirty="0" err="1">
              <a:latin typeface="Poppins"/>
              <a:cs typeface="Poppins"/>
            </a:rPr>
            <a:t>specific</a:t>
          </a:r>
          <a:r>
            <a:rPr lang="de-DE" sz="1000" kern="1200" dirty="0">
              <a:latin typeface="Poppins"/>
              <a:cs typeface="Poppins"/>
            </a:rPr>
            <a:t> </a:t>
          </a:r>
          <a:r>
            <a:rPr lang="de-DE" sz="1000" kern="1200" dirty="0" err="1">
              <a:latin typeface="Poppins"/>
              <a:cs typeface="Poppins"/>
            </a:rPr>
            <a:t>entity</a:t>
          </a:r>
          <a:endParaRPr lang="de-DE" sz="1000" kern="1200" dirty="0">
            <a:latin typeface="Poppins"/>
            <a:cs typeface="Poppins"/>
          </a:endParaRPr>
        </a:p>
      </dsp:txBody>
      <dsp:txXfrm rot="-5400000">
        <a:off x="1922049" y="160983"/>
        <a:ext cx="3372250" cy="826737"/>
      </dsp:txXfrm>
    </dsp:sp>
    <dsp:sp modelId="{F648C01F-7C26-4F84-816A-67B14DA6317B}">
      <dsp:nvSpPr>
        <dsp:cNvPr id="0" name=""/>
        <dsp:cNvSpPr/>
      </dsp:nvSpPr>
      <dsp:spPr>
        <a:xfrm>
          <a:off x="0" y="1735"/>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FontTx/>
            <a:buNone/>
          </a:pPr>
          <a:r>
            <a:rPr lang="de-DE" sz="1000" b="1" kern="1200" dirty="0">
              <a:latin typeface="Poppins"/>
              <a:ea typeface="Poppins"/>
              <a:cs typeface="Poppins"/>
              <a:sym typeface="Poppins"/>
            </a:rPr>
            <a:t>Average </a:t>
          </a:r>
          <a:r>
            <a:rPr lang="de-DE" sz="1000" b="1" kern="1200" dirty="0" err="1">
              <a:latin typeface="Poppins"/>
              <a:ea typeface="Poppins"/>
              <a:cs typeface="Poppins"/>
              <a:sym typeface="Poppins"/>
            </a:rPr>
            <a:t>monthly</a:t>
          </a:r>
          <a:r>
            <a:rPr lang="de-DE" sz="1000" b="1" kern="1200" dirty="0">
              <a:latin typeface="Poppins"/>
              <a:ea typeface="Poppins"/>
              <a:cs typeface="Poppins"/>
              <a:sym typeface="Poppins"/>
            </a:rPr>
            <a:t> social </a:t>
          </a:r>
          <a:r>
            <a:rPr lang="de-DE" sz="1000" b="1" kern="1200" dirty="0" err="1">
              <a:latin typeface="Poppins"/>
              <a:ea typeface="Poppins"/>
              <a:cs typeface="Poppins"/>
              <a:sym typeface="Poppins"/>
            </a:rPr>
            <a:t>media</a:t>
          </a:r>
          <a:r>
            <a:rPr lang="de-DE" sz="1000" b="1" kern="1200" dirty="0">
              <a:latin typeface="Poppins"/>
              <a:ea typeface="Poppins"/>
              <a:cs typeface="Poppins"/>
              <a:sym typeface="Poppins"/>
            </a:rPr>
            <a:t> </a:t>
          </a:r>
          <a:r>
            <a:rPr lang="de-DE" sz="1000" b="1" kern="1200" dirty="0" err="1">
              <a:latin typeface="Poppins"/>
              <a:ea typeface="Poppins"/>
              <a:cs typeface="Poppins"/>
              <a:sym typeface="Poppins"/>
            </a:rPr>
            <a:t>users</a:t>
          </a:r>
          <a:endParaRPr lang="de-DE" sz="1000" b="1" kern="1200" dirty="0">
            <a:latin typeface="Poppins"/>
            <a:ea typeface="Poppins"/>
            <a:cs typeface="Poppins"/>
            <a:sym typeface="Poppins"/>
          </a:endParaRPr>
        </a:p>
        <a:p>
          <a:pPr marL="0" lvl="0" indent="0" algn="ctr" defTabSz="444500">
            <a:lnSpc>
              <a:spcPct val="90000"/>
            </a:lnSpc>
            <a:spcBef>
              <a:spcPct val="0"/>
            </a:spcBef>
            <a:spcAft>
              <a:spcPct val="35000"/>
            </a:spcAft>
            <a:buFontTx/>
            <a:buNone/>
          </a:pPr>
          <a:r>
            <a:rPr lang="de-DE" sz="1000" kern="1200" dirty="0">
              <a:latin typeface="Poppins"/>
              <a:ea typeface="Poppins"/>
              <a:cs typeface="Poppins"/>
              <a:sym typeface="Poppins"/>
            </a:rPr>
            <a:t>Open source </a:t>
          </a:r>
          <a:r>
            <a:rPr lang="de-DE" sz="1000" kern="1200" dirty="0" err="1">
              <a:latin typeface="Poppins"/>
              <a:ea typeface="Poppins"/>
              <a:cs typeface="Poppins"/>
              <a:sym typeface="Poppins"/>
            </a:rPr>
            <a:t>data</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having</a:t>
          </a:r>
          <a:r>
            <a:rPr lang="de-DE" sz="1000" kern="1200" dirty="0">
              <a:latin typeface="Poppins"/>
              <a:ea typeface="Poppins"/>
              <a:cs typeface="Poppins"/>
              <a:sym typeface="Poppins"/>
            </a:rPr>
            <a:t> API </a:t>
          </a:r>
          <a:r>
            <a:rPr lang="de-DE" sz="1000" kern="1200" dirty="0" err="1">
              <a:latin typeface="Poppins"/>
              <a:ea typeface="Poppins"/>
              <a:cs typeface="Poppins"/>
              <a:sym typeface="Poppins"/>
            </a:rPr>
            <a:t>access</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to</a:t>
          </a:r>
          <a:r>
            <a:rPr lang="de-DE" sz="1000" kern="1200" dirty="0">
              <a:latin typeface="Poppins"/>
              <a:ea typeface="Poppins"/>
              <a:cs typeface="Poppins"/>
              <a:sym typeface="Poppins"/>
            </a:rPr>
            <a:t> social </a:t>
          </a:r>
          <a:r>
            <a:rPr lang="de-DE" sz="1000" kern="1200" dirty="0" err="1">
              <a:latin typeface="Poppins"/>
              <a:ea typeface="Poppins"/>
              <a:cs typeface="Poppins"/>
              <a:sym typeface="Poppins"/>
            </a:rPr>
            <a:t>media</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platfroms</a:t>
          </a:r>
          <a:endParaRPr lang="en-US" sz="1000" kern="1200" dirty="0"/>
        </a:p>
      </dsp:txBody>
      <dsp:txXfrm>
        <a:off x="55906" y="57641"/>
        <a:ext cx="1810236" cy="1033422"/>
      </dsp:txXfrm>
    </dsp:sp>
    <dsp:sp modelId="{C751E96B-1EDC-45DA-85F5-0F168D1DD7B6}">
      <dsp:nvSpPr>
        <dsp:cNvPr id="0" name=""/>
        <dsp:cNvSpPr/>
      </dsp:nvSpPr>
      <dsp:spPr>
        <a:xfrm rot="5400000">
          <a:off x="3172442" y="68360"/>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en-US" sz="1000" kern="1200" dirty="0">
              <a:solidFill>
                <a:srgbClr val="434343"/>
              </a:solidFill>
              <a:latin typeface="Poppins"/>
              <a:cs typeface="Poppins"/>
            </a:rPr>
            <a:t>Location</a:t>
          </a:r>
          <a:endParaRPr lang="en-US" sz="1000" kern="1200" dirty="0"/>
        </a:p>
        <a:p>
          <a:pPr marL="57150" lvl="1" indent="-57150" algn="l" defTabSz="444500">
            <a:lnSpc>
              <a:spcPct val="90000"/>
            </a:lnSpc>
            <a:spcBef>
              <a:spcPct val="0"/>
            </a:spcBef>
            <a:spcAft>
              <a:spcPct val="15000"/>
            </a:spcAft>
            <a:buChar char="•"/>
          </a:pPr>
          <a:r>
            <a:rPr lang="en-US" sz="1000" kern="1200" dirty="0">
              <a:solidFill>
                <a:srgbClr val="434343"/>
              </a:solidFill>
              <a:latin typeface="Poppins"/>
              <a:cs typeface="Poppins"/>
            </a:rPr>
            <a:t>Date/Time</a:t>
          </a:r>
        </a:p>
        <a:p>
          <a:pPr marL="57150" lvl="1" indent="-57150" algn="l" defTabSz="444500">
            <a:lnSpc>
              <a:spcPct val="90000"/>
            </a:lnSpc>
            <a:spcBef>
              <a:spcPct val="0"/>
            </a:spcBef>
            <a:spcAft>
              <a:spcPct val="15000"/>
            </a:spcAft>
            <a:buChar char="•"/>
          </a:pPr>
          <a:r>
            <a:rPr lang="en-US" sz="1000" kern="1200" dirty="0">
              <a:solidFill>
                <a:srgbClr val="434343"/>
              </a:solidFill>
              <a:latin typeface="Poppins"/>
              <a:cs typeface="Poppins"/>
            </a:rPr>
            <a:t>Number of killed</a:t>
          </a:r>
        </a:p>
        <a:p>
          <a:pPr marL="57150" lvl="1" indent="-57150" algn="l" defTabSz="444500">
            <a:lnSpc>
              <a:spcPct val="90000"/>
            </a:lnSpc>
            <a:spcBef>
              <a:spcPct val="0"/>
            </a:spcBef>
            <a:spcAft>
              <a:spcPct val="15000"/>
            </a:spcAft>
            <a:buChar char="•"/>
          </a:pPr>
          <a:r>
            <a:rPr lang="en-US" sz="1000" kern="1200" dirty="0">
              <a:solidFill>
                <a:srgbClr val="434343"/>
              </a:solidFill>
              <a:latin typeface="Poppins"/>
              <a:cs typeface="Poppins"/>
            </a:rPr>
            <a:t>Number of wounded</a:t>
          </a:r>
        </a:p>
      </dsp:txBody>
      <dsp:txXfrm rot="-5400000">
        <a:off x="1922049" y="1363479"/>
        <a:ext cx="3372250" cy="826737"/>
      </dsp:txXfrm>
    </dsp:sp>
    <dsp:sp modelId="{F742ED0B-5F8A-4E79-A7D9-E74E78AB2BCB}">
      <dsp:nvSpPr>
        <dsp:cNvPr id="0" name=""/>
        <dsp:cNvSpPr/>
      </dsp:nvSpPr>
      <dsp:spPr>
        <a:xfrm>
          <a:off x="0" y="1204231"/>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FontTx/>
            <a:buNone/>
          </a:pPr>
          <a:r>
            <a:rPr lang="de-DE" sz="1000" b="1" kern="1200" dirty="0" err="1">
              <a:solidFill>
                <a:schemeClr val="bg1"/>
              </a:solidFill>
              <a:latin typeface="Poppins"/>
              <a:ea typeface="Poppins"/>
              <a:cs typeface="Poppins"/>
              <a:sym typeface="Poppins"/>
            </a:rPr>
            <a:t>Gun</a:t>
          </a:r>
          <a:r>
            <a:rPr lang="de-DE" sz="1000" b="1" kern="1200" dirty="0">
              <a:solidFill>
                <a:schemeClr val="bg1"/>
              </a:solidFill>
              <a:latin typeface="Poppins"/>
              <a:ea typeface="Poppins"/>
              <a:cs typeface="Poppins"/>
              <a:sym typeface="Poppins"/>
            </a:rPr>
            <a:t> </a:t>
          </a:r>
          <a:r>
            <a:rPr lang="de-DE" sz="1000" b="1" kern="1200" dirty="0" err="1">
              <a:solidFill>
                <a:schemeClr val="bg1"/>
              </a:solidFill>
              <a:latin typeface="Poppins"/>
              <a:ea typeface="Poppins"/>
              <a:cs typeface="Poppins"/>
              <a:sym typeface="Poppins"/>
            </a:rPr>
            <a:t>violence</a:t>
          </a:r>
          <a:r>
            <a:rPr lang="de-DE" sz="1000" b="1" kern="1200" dirty="0">
              <a:solidFill>
                <a:schemeClr val="bg1"/>
              </a:solidFill>
              <a:latin typeface="Poppins"/>
              <a:ea typeface="Poppins"/>
              <a:cs typeface="Poppins"/>
              <a:sym typeface="Poppins"/>
            </a:rPr>
            <a:t> in </a:t>
          </a:r>
          <a:r>
            <a:rPr lang="de-DE" sz="1000" b="1" kern="1200" dirty="0" err="1">
              <a:solidFill>
                <a:schemeClr val="bg1"/>
              </a:solidFill>
              <a:latin typeface="Poppins"/>
              <a:ea typeface="Poppins"/>
              <a:cs typeface="Poppins"/>
              <a:sym typeface="Poppins"/>
            </a:rPr>
            <a:t>America</a:t>
          </a:r>
          <a:endParaRPr lang="de-DE" sz="1000" b="1" kern="1200" dirty="0">
            <a:solidFill>
              <a:schemeClr val="bg1"/>
            </a:solidFill>
            <a:latin typeface="Poppins"/>
            <a:ea typeface="Poppins"/>
            <a:cs typeface="Poppins"/>
            <a:sym typeface="Poppins"/>
          </a:endParaRPr>
        </a:p>
        <a:p>
          <a:pPr marL="0" lvl="0" indent="0" algn="ctr" defTabSz="444500">
            <a:lnSpc>
              <a:spcPct val="90000"/>
            </a:lnSpc>
            <a:spcBef>
              <a:spcPct val="0"/>
            </a:spcBef>
            <a:spcAft>
              <a:spcPct val="35000"/>
            </a:spcAft>
            <a:buFontTx/>
            <a:buNone/>
          </a:pPr>
          <a:r>
            <a:rPr lang="de-DE" sz="1000" kern="1200" dirty="0">
              <a:solidFill>
                <a:schemeClr val="bg1"/>
              </a:solidFill>
              <a:latin typeface="Poppins"/>
              <a:ea typeface="Poppins"/>
              <a:cs typeface="Poppins"/>
              <a:sym typeface="Poppins"/>
            </a:rPr>
            <a:t>Source: </a:t>
          </a:r>
          <a:r>
            <a:rPr lang="de-DE" sz="1000" kern="1200" dirty="0" err="1">
              <a:solidFill>
                <a:schemeClr val="bg1"/>
              </a:solidFill>
              <a:latin typeface="Poppins"/>
              <a:ea typeface="Poppins"/>
              <a:cs typeface="Poppins"/>
              <a:sym typeface="Poppins"/>
            </a:rPr>
            <a:t>gun</a:t>
          </a:r>
          <a:r>
            <a:rPr lang="de-DE" sz="1000" kern="1200" dirty="0">
              <a:solidFill>
                <a:schemeClr val="bg1"/>
              </a:solidFill>
              <a:latin typeface="Poppins"/>
              <a:ea typeface="Poppins"/>
              <a:cs typeface="Poppins"/>
              <a:sym typeface="Poppins"/>
            </a:rPr>
            <a:t> </a:t>
          </a:r>
          <a:r>
            <a:rPr lang="de-DE" sz="1000" kern="1200" dirty="0" err="1">
              <a:solidFill>
                <a:schemeClr val="bg1"/>
              </a:solidFill>
              <a:latin typeface="Poppins"/>
              <a:ea typeface="Poppins"/>
              <a:cs typeface="Poppins"/>
              <a:sym typeface="Poppins"/>
            </a:rPr>
            <a:t>violence</a:t>
          </a:r>
          <a:r>
            <a:rPr lang="de-DE" sz="1000" kern="1200" dirty="0">
              <a:solidFill>
                <a:schemeClr val="bg1"/>
              </a:solidFill>
              <a:latin typeface="Poppins"/>
              <a:ea typeface="Poppins"/>
              <a:cs typeface="Poppins"/>
              <a:sym typeface="Poppins"/>
            </a:rPr>
            <a:t> </a:t>
          </a:r>
          <a:r>
            <a:rPr lang="de-DE" sz="1000" kern="1200" dirty="0" err="1">
              <a:solidFill>
                <a:schemeClr val="bg1"/>
              </a:solidFill>
              <a:latin typeface="Poppins"/>
              <a:ea typeface="Poppins"/>
              <a:cs typeface="Poppins"/>
              <a:sym typeface="Poppins"/>
            </a:rPr>
            <a:t>archive</a:t>
          </a:r>
          <a:endParaRPr lang="en-US" sz="1000" kern="1200" dirty="0">
            <a:solidFill>
              <a:schemeClr val="bg1"/>
            </a:solidFill>
          </a:endParaRPr>
        </a:p>
      </dsp:txBody>
      <dsp:txXfrm>
        <a:off x="55906" y="1260137"/>
        <a:ext cx="1810236" cy="1033422"/>
      </dsp:txXfrm>
    </dsp:sp>
    <dsp:sp modelId="{6E118009-161B-4253-9FF8-D65E70D2BB42}">
      <dsp:nvSpPr>
        <dsp:cNvPr id="0" name=""/>
        <dsp:cNvSpPr/>
      </dsp:nvSpPr>
      <dsp:spPr>
        <a:xfrm rot="5400000">
          <a:off x="3172442" y="1270856"/>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Font typeface="Arial" panose="020B0604020202020204" pitchFamily="34" charset="0"/>
            <a:buChar char="•"/>
          </a:pPr>
          <a:r>
            <a:rPr lang="de-DE" sz="1000" kern="1200" dirty="0">
              <a:solidFill>
                <a:srgbClr val="434343"/>
              </a:solidFill>
              <a:latin typeface="Poppins"/>
              <a:ea typeface="Poppins"/>
              <a:cs typeface="Poppins"/>
              <a:sym typeface="Poppins"/>
            </a:rPr>
            <a:t>Year</a:t>
          </a:r>
          <a:endParaRPr lang="en-US" sz="1000" kern="1200" dirty="0"/>
        </a:p>
        <a:p>
          <a:pPr marL="57150" lvl="1" indent="-57150" algn="l" defTabSz="444500">
            <a:lnSpc>
              <a:spcPct val="90000"/>
            </a:lnSpc>
            <a:spcBef>
              <a:spcPct val="0"/>
            </a:spcBef>
            <a:spcAft>
              <a:spcPct val="15000"/>
            </a:spcAft>
            <a:buChar char="•"/>
          </a:pPr>
          <a:r>
            <a:rPr lang="de-DE" sz="1000" kern="1200">
              <a:solidFill>
                <a:srgbClr val="434343"/>
              </a:solidFill>
              <a:latin typeface="Poppins"/>
              <a:ea typeface="Poppins"/>
              <a:cs typeface="Poppins"/>
              <a:sym typeface="Poppins"/>
            </a:rPr>
            <a:t>Different types of registration forms</a:t>
          </a:r>
          <a:endParaRPr lang="de-DE" sz="1000" kern="1200" dirty="0">
            <a:solidFill>
              <a:srgbClr val="434343"/>
            </a:solidFill>
            <a:latin typeface="Poppins"/>
            <a:ea typeface="Poppins"/>
            <a:cs typeface="Poppins"/>
            <a:sym typeface="Poppins"/>
          </a:endParaRPr>
        </a:p>
        <a:p>
          <a:pPr marL="57150" lvl="1" indent="-57150" algn="l" defTabSz="444500">
            <a:lnSpc>
              <a:spcPct val="90000"/>
            </a:lnSpc>
            <a:spcBef>
              <a:spcPct val="0"/>
            </a:spcBef>
            <a:spcAft>
              <a:spcPct val="15000"/>
            </a:spcAft>
            <a:buChar char="•"/>
          </a:pPr>
          <a:r>
            <a:rPr lang="en-US" sz="1000" kern="1200" dirty="0">
              <a:solidFill>
                <a:srgbClr val="434343"/>
              </a:solidFill>
              <a:latin typeface="Poppins"/>
              <a:ea typeface="Poppins"/>
              <a:cs typeface="Poppins"/>
              <a:sym typeface="Poppins"/>
            </a:rPr>
            <a:t>Focus on: number of imported and </a:t>
          </a:r>
          <a:r>
            <a:rPr lang="en-US" sz="1000" kern="1200" dirty="0" err="1">
              <a:solidFill>
                <a:srgbClr val="434343"/>
              </a:solidFill>
              <a:latin typeface="Poppins"/>
              <a:ea typeface="Poppins"/>
              <a:cs typeface="Poppins"/>
              <a:sym typeface="Poppins"/>
            </a:rPr>
            <a:t>manufactored</a:t>
          </a:r>
          <a:r>
            <a:rPr lang="en-US" sz="1000" kern="1200" dirty="0">
              <a:solidFill>
                <a:srgbClr val="434343"/>
              </a:solidFill>
              <a:latin typeface="Poppins"/>
              <a:ea typeface="Poppins"/>
              <a:cs typeface="Poppins"/>
              <a:sym typeface="Poppins"/>
            </a:rPr>
            <a:t> guns ATF_FORM_2</a:t>
          </a:r>
        </a:p>
      </dsp:txBody>
      <dsp:txXfrm rot="-5400000">
        <a:off x="1922049" y="2565975"/>
        <a:ext cx="3372250" cy="826737"/>
      </dsp:txXfrm>
    </dsp:sp>
    <dsp:sp modelId="{5BD9D464-05AC-4B20-A5D2-1A74239F41C3}">
      <dsp:nvSpPr>
        <dsp:cNvPr id="0" name=""/>
        <dsp:cNvSpPr/>
      </dsp:nvSpPr>
      <dsp:spPr>
        <a:xfrm>
          <a:off x="0" y="2406727"/>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de-DE" sz="1000" b="1" kern="1200" dirty="0">
              <a:solidFill>
                <a:schemeClr val="bg1"/>
              </a:solidFill>
              <a:latin typeface="Poppins"/>
              <a:ea typeface="Poppins"/>
              <a:cs typeface="Poppins"/>
              <a:sym typeface="Poppins"/>
            </a:rPr>
            <a:t>Information on registered </a:t>
          </a:r>
          <a:r>
            <a:rPr lang="de-DE" sz="1000" b="1" kern="1200" dirty="0" err="1">
              <a:solidFill>
                <a:schemeClr val="bg1"/>
              </a:solidFill>
              <a:latin typeface="Poppins"/>
              <a:ea typeface="Poppins"/>
              <a:cs typeface="Poppins"/>
              <a:sym typeface="Poppins"/>
            </a:rPr>
            <a:t>guns</a:t>
          </a:r>
          <a:endParaRPr lang="de-DE" sz="1000" b="1" kern="1200" dirty="0">
            <a:solidFill>
              <a:schemeClr val="bg1"/>
            </a:solidFill>
            <a:latin typeface="Poppins"/>
            <a:ea typeface="Poppins"/>
            <a:cs typeface="Poppins"/>
            <a:sym typeface="Poppins"/>
          </a:endParaRPr>
        </a:p>
        <a:p>
          <a:pPr marL="0" lvl="0" indent="0" algn="ctr" defTabSz="444500">
            <a:lnSpc>
              <a:spcPct val="90000"/>
            </a:lnSpc>
            <a:spcBef>
              <a:spcPct val="0"/>
            </a:spcBef>
            <a:spcAft>
              <a:spcPct val="35000"/>
            </a:spcAft>
            <a:buNone/>
          </a:pPr>
          <a:r>
            <a:rPr lang="en-US" sz="1000" kern="1200" dirty="0">
              <a:solidFill>
                <a:schemeClr val="bg1"/>
              </a:solidFill>
              <a:latin typeface="Poppins"/>
              <a:ea typeface="Poppins"/>
              <a:cs typeface="Poppins"/>
              <a:sym typeface="Poppins"/>
            </a:rPr>
            <a:t>Source: ATF </a:t>
          </a:r>
          <a:r>
            <a:rPr lang="en-US" sz="1000" kern="1200" dirty="0">
              <a:solidFill>
                <a:schemeClr val="bg1"/>
              </a:solidFill>
              <a:latin typeface="Poppins"/>
              <a:ea typeface="Poppins"/>
              <a:cs typeface="Poppins"/>
              <a:sym typeface="Wingdings" panose="05000000000000000000" pitchFamily="2" charset="2"/>
            </a:rPr>
            <a:t> </a:t>
          </a:r>
          <a:r>
            <a:rPr lang="en-US" sz="1000" kern="1200" dirty="0">
              <a:solidFill>
                <a:schemeClr val="bg1"/>
              </a:solidFill>
              <a:latin typeface="Poppins"/>
              <a:cs typeface="Poppins"/>
            </a:rPr>
            <a:t>Bureau of Alcohol, Tobacco, Firearms and Explosives</a:t>
          </a:r>
          <a:endParaRPr lang="en-US" sz="1000" kern="1200" dirty="0">
            <a:solidFill>
              <a:schemeClr val="bg1"/>
            </a:solidFill>
          </a:endParaRPr>
        </a:p>
      </dsp:txBody>
      <dsp:txXfrm>
        <a:off x="55906" y="2462633"/>
        <a:ext cx="1810236" cy="1033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C27E-8FD5-469D-9658-D0F6A3D03870}">
      <dsp:nvSpPr>
        <dsp:cNvPr id="0" name=""/>
        <dsp:cNvSpPr/>
      </dsp:nvSpPr>
      <dsp:spPr>
        <a:xfrm rot="5400000">
          <a:off x="3099249" y="-961791"/>
          <a:ext cx="1274393" cy="351665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de-DE" sz="1100" kern="1200">
              <a:solidFill>
                <a:srgbClr val="434343"/>
              </a:solidFill>
              <a:latin typeface="Poppins"/>
              <a:ea typeface="Poppins"/>
              <a:cs typeface="Poppins"/>
              <a:sym typeface="Poppins"/>
            </a:rPr>
            <a:t>Year</a:t>
          </a:r>
          <a:endParaRPr 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de-DE" sz="1100" kern="1200">
              <a:solidFill>
                <a:srgbClr val="434343"/>
              </a:solidFill>
              <a:latin typeface="Poppins"/>
              <a:ea typeface="Poppins"/>
              <a:cs typeface="Poppins"/>
              <a:sym typeface="Poppins"/>
            </a:rPr>
            <a:t>Total licenses</a:t>
          </a:r>
          <a:endParaRPr lang="de-DE" sz="1100" kern="1200" dirty="0">
            <a:solidFill>
              <a:srgbClr val="434343"/>
            </a:solidFill>
            <a:latin typeface="Poppins"/>
            <a:ea typeface="Poppins"/>
            <a:cs typeface="Poppins"/>
            <a:sym typeface="Poppins"/>
          </a:endParaRPr>
        </a:p>
        <a:p>
          <a:pPr marL="57150" lvl="1" indent="-57150" algn="l" defTabSz="488950">
            <a:lnSpc>
              <a:spcPct val="90000"/>
            </a:lnSpc>
            <a:spcBef>
              <a:spcPct val="0"/>
            </a:spcBef>
            <a:spcAft>
              <a:spcPct val="15000"/>
            </a:spcAft>
            <a:buFont typeface="Arial" panose="020B0604020202020204" pitchFamily="34" charset="0"/>
            <a:buChar char="•"/>
          </a:pPr>
          <a:r>
            <a:rPr lang="de-DE" sz="1100" kern="1200">
              <a:solidFill>
                <a:srgbClr val="434343"/>
              </a:solidFill>
              <a:latin typeface="Poppins"/>
              <a:ea typeface="Poppins"/>
              <a:cs typeface="Poppins"/>
              <a:sym typeface="Poppins"/>
            </a:rPr>
            <a:t>inspections</a:t>
          </a:r>
          <a:endParaRPr lang="de-DE" sz="1100" kern="1200" dirty="0">
            <a:solidFill>
              <a:srgbClr val="434343"/>
            </a:solidFill>
            <a:latin typeface="Poppins"/>
            <a:ea typeface="Poppins"/>
            <a:cs typeface="Poppins"/>
            <a:sym typeface="Poppins"/>
          </a:endParaRPr>
        </a:p>
        <a:p>
          <a:pPr marL="57150" lvl="1" indent="-57150" algn="l" defTabSz="488950">
            <a:lnSpc>
              <a:spcPct val="90000"/>
            </a:lnSpc>
            <a:spcBef>
              <a:spcPct val="0"/>
            </a:spcBef>
            <a:spcAft>
              <a:spcPct val="15000"/>
            </a:spcAft>
            <a:buFont typeface="Arial" panose="020B0604020202020204" pitchFamily="34" charset="0"/>
            <a:buChar char="•"/>
          </a:pPr>
          <a:r>
            <a:rPr lang="de-DE" sz="1100" kern="1200" dirty="0" err="1">
              <a:solidFill>
                <a:srgbClr val="434343"/>
              </a:solidFill>
              <a:latin typeface="Poppins"/>
              <a:ea typeface="Poppins"/>
              <a:cs typeface="Poppins"/>
              <a:sym typeface="Poppins"/>
            </a:rPr>
            <a:t>Percent</a:t>
          </a:r>
          <a:r>
            <a:rPr lang="de-DE" sz="1100" kern="1200" dirty="0">
              <a:solidFill>
                <a:srgbClr val="434343"/>
              </a:solidFill>
              <a:latin typeface="Poppins"/>
              <a:ea typeface="Poppins"/>
              <a:cs typeface="Poppins"/>
              <a:sym typeface="Poppins"/>
            </a:rPr>
            <a:t> </a:t>
          </a:r>
          <a:r>
            <a:rPr lang="de-DE" sz="1100" kern="1200" dirty="0" err="1">
              <a:solidFill>
                <a:srgbClr val="434343"/>
              </a:solidFill>
              <a:latin typeface="Poppins"/>
              <a:ea typeface="Poppins"/>
              <a:cs typeface="Poppins"/>
              <a:sym typeface="Poppins"/>
            </a:rPr>
            <a:t>inspected</a:t>
          </a:r>
          <a:endParaRPr lang="de-DE" sz="1100" kern="1200" dirty="0">
            <a:solidFill>
              <a:srgbClr val="434343"/>
            </a:solidFill>
            <a:latin typeface="Poppins"/>
            <a:ea typeface="Poppins"/>
            <a:cs typeface="Poppins"/>
            <a:sym typeface="Poppins"/>
          </a:endParaRPr>
        </a:p>
      </dsp:txBody>
      <dsp:txXfrm rot="-5400000">
        <a:off x="1978119" y="221550"/>
        <a:ext cx="3454444" cy="1149971"/>
      </dsp:txXfrm>
    </dsp:sp>
    <dsp:sp modelId="{F648C01F-7C26-4F84-816A-67B14DA6317B}">
      <dsp:nvSpPr>
        <dsp:cNvPr id="0" name=""/>
        <dsp:cNvSpPr/>
      </dsp:nvSpPr>
      <dsp:spPr>
        <a:xfrm>
          <a:off x="0" y="39"/>
          <a:ext cx="1978118" cy="15929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Poppins"/>
              <a:cs typeface="Poppins"/>
            </a:rPr>
            <a:t>Federal Firearms Licensees and Compliance Inspections</a:t>
          </a:r>
        </a:p>
        <a:p>
          <a:pPr marL="0" lvl="0" indent="0" algn="ctr" defTabSz="488950">
            <a:lnSpc>
              <a:spcPct val="90000"/>
            </a:lnSpc>
            <a:spcBef>
              <a:spcPct val="0"/>
            </a:spcBef>
            <a:spcAft>
              <a:spcPct val="35000"/>
            </a:spcAft>
            <a:buNone/>
          </a:pPr>
          <a:r>
            <a:rPr lang="en-US" sz="1100" kern="1200" dirty="0">
              <a:solidFill>
                <a:schemeClr val="bg1"/>
              </a:solidFill>
              <a:latin typeface="Poppins"/>
              <a:cs typeface="Poppins"/>
              <a:sym typeface="Poppins"/>
            </a:rPr>
            <a:t>Source ATF </a:t>
          </a:r>
          <a:r>
            <a:rPr lang="en-US" sz="1100" kern="1200" dirty="0">
              <a:solidFill>
                <a:schemeClr val="bg1"/>
              </a:solidFill>
              <a:latin typeface="Poppins"/>
              <a:cs typeface="Poppins"/>
              <a:sym typeface="Wingdings" panose="05000000000000000000" pitchFamily="2" charset="2"/>
            </a:rPr>
            <a:t> </a:t>
          </a:r>
          <a:r>
            <a:rPr lang="en-US" sz="1100" kern="1200" dirty="0">
              <a:solidFill>
                <a:schemeClr val="bg1"/>
              </a:solidFill>
              <a:latin typeface="Poppins"/>
              <a:cs typeface="Poppins"/>
            </a:rPr>
            <a:t>Bureau of Alcohol, Tobacco, Firearms and Explosives</a:t>
          </a:r>
          <a:endParaRPr lang="en-US" sz="1100" kern="1200" dirty="0">
            <a:solidFill>
              <a:schemeClr val="bg1"/>
            </a:solidFill>
          </a:endParaRPr>
        </a:p>
      </dsp:txBody>
      <dsp:txXfrm>
        <a:off x="77763" y="77802"/>
        <a:ext cx="1822592" cy="1437465"/>
      </dsp:txXfrm>
    </dsp:sp>
    <dsp:sp modelId="{C751E96B-1EDC-45DA-85F5-0F168D1DD7B6}">
      <dsp:nvSpPr>
        <dsp:cNvPr id="0" name=""/>
        <dsp:cNvSpPr/>
      </dsp:nvSpPr>
      <dsp:spPr>
        <a:xfrm rot="5400000">
          <a:off x="3099249" y="710849"/>
          <a:ext cx="1274393" cy="351665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Entity: country</a:t>
          </a:r>
          <a:endParaRPr 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Country code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Year</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Multiple </a:t>
          </a:r>
          <a:r>
            <a:rPr lang="en-US" sz="1100" kern="1200" dirty="0" err="1">
              <a:solidFill>
                <a:srgbClr val="434343"/>
              </a:solidFill>
              <a:latin typeface="Poppins"/>
              <a:ea typeface="Poppins"/>
              <a:cs typeface="Poppins"/>
              <a:sym typeface="Poppins"/>
            </a:rPr>
            <a:t>mentall</a:t>
          </a:r>
          <a:r>
            <a:rPr lang="en-US" sz="1100" kern="1200" dirty="0">
              <a:solidFill>
                <a:srgbClr val="434343"/>
              </a:solidFill>
              <a:latin typeface="Poppins"/>
              <a:ea typeface="Poppins"/>
              <a:cs typeface="Poppins"/>
              <a:sym typeface="Poppins"/>
            </a:rPr>
            <a:t> Illnesses/disorders, and </a:t>
          </a:r>
          <a:r>
            <a:rPr lang="en-US" sz="1100" kern="1200" dirty="0" err="1">
              <a:solidFill>
                <a:srgbClr val="434343"/>
              </a:solidFill>
              <a:latin typeface="Poppins"/>
              <a:ea typeface="Poppins"/>
              <a:cs typeface="Poppins"/>
              <a:sym typeface="Poppins"/>
            </a:rPr>
            <a:t>perentage</a:t>
          </a:r>
          <a:r>
            <a:rPr lang="en-US" sz="1100" kern="1200" dirty="0">
              <a:solidFill>
                <a:srgbClr val="434343"/>
              </a:solidFill>
              <a:latin typeface="Poppins"/>
              <a:ea typeface="Poppins"/>
              <a:cs typeface="Poppins"/>
              <a:sym typeface="Poppins"/>
            </a:rPr>
            <a:t> of patients by total </a:t>
          </a:r>
          <a:r>
            <a:rPr lang="en-US" sz="1100" kern="1200" dirty="0" err="1">
              <a:solidFill>
                <a:srgbClr val="434343"/>
              </a:solidFill>
              <a:latin typeface="Poppins"/>
              <a:ea typeface="Poppins"/>
              <a:cs typeface="Poppins"/>
              <a:sym typeface="Poppins"/>
            </a:rPr>
            <a:t>populaion</a:t>
          </a:r>
          <a:endParaRPr lang="en-US" sz="1100" kern="1200" dirty="0">
            <a:solidFill>
              <a:srgbClr val="434343"/>
            </a:solidFill>
            <a:latin typeface="Poppins"/>
            <a:ea typeface="Poppins"/>
            <a:cs typeface="Poppins"/>
            <a:sym typeface="Poppins"/>
          </a:endParaRPr>
        </a:p>
      </dsp:txBody>
      <dsp:txXfrm rot="-5400000">
        <a:off x="1978119" y="1894191"/>
        <a:ext cx="3454444" cy="1149971"/>
      </dsp:txXfrm>
    </dsp:sp>
    <dsp:sp modelId="{F742ED0B-5F8A-4E79-A7D9-E74E78AB2BCB}">
      <dsp:nvSpPr>
        <dsp:cNvPr id="0" name=""/>
        <dsp:cNvSpPr/>
      </dsp:nvSpPr>
      <dsp:spPr>
        <a:xfrm>
          <a:off x="0" y="1672681"/>
          <a:ext cx="1978118" cy="15929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FontTx/>
            <a:buNone/>
          </a:pPr>
          <a:r>
            <a:rPr lang="de-DE" sz="1100" b="1" kern="1200" dirty="0">
              <a:solidFill>
                <a:schemeClr val="bg1"/>
              </a:solidFill>
              <a:latin typeface="Poppins"/>
              <a:ea typeface="Poppins"/>
              <a:cs typeface="Poppins"/>
              <a:sym typeface="Poppins"/>
            </a:rPr>
            <a:t>Mental Health</a:t>
          </a:r>
        </a:p>
        <a:p>
          <a:pPr marL="0" lvl="0" indent="0" algn="ctr" defTabSz="488950">
            <a:lnSpc>
              <a:spcPct val="90000"/>
            </a:lnSpc>
            <a:spcBef>
              <a:spcPct val="0"/>
            </a:spcBef>
            <a:spcAft>
              <a:spcPct val="35000"/>
            </a:spcAft>
            <a:buFontTx/>
            <a:buNone/>
          </a:pPr>
          <a:r>
            <a:rPr lang="en-US" sz="1100" b="0" kern="1200" dirty="0">
              <a:solidFill>
                <a:schemeClr val="bg1"/>
              </a:solidFill>
            </a:rPr>
            <a:t>Source: Our world in Data</a:t>
          </a:r>
          <a:endParaRPr lang="en-US" sz="1100" kern="1200" dirty="0">
            <a:solidFill>
              <a:schemeClr val="bg1"/>
            </a:solidFill>
          </a:endParaRPr>
        </a:p>
      </dsp:txBody>
      <dsp:txXfrm>
        <a:off x="77763" y="1750444"/>
        <a:ext cx="1822592" cy="143746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7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04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r </a:t>
            </a:r>
            <a:r>
              <a:rPr lang="en-US" dirty="0" err="1"/>
              <a:t>squarred</a:t>
            </a:r>
            <a:r>
              <a:rPr lang="en-US" dirty="0"/>
              <a:t> value --&gt; good fit of the model describing almost all of the variance of the original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is statistically significant, high f or also called ANOVA statistic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different features have different significances on outcome of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lower the </a:t>
            </a:r>
            <a:r>
              <a:rPr lang="en-US" dirty="0" err="1"/>
              <a:t>P|t</a:t>
            </a:r>
            <a:r>
              <a:rPr lang="en-US" dirty="0"/>
              <a:t>| here the better because this  is the result of hypothesis test, checking the variables significance, H0 in this case here is that the variable is unsignificant, the lower the value the better because with a significance of 5 maybe 10 percent, you will reject H0 for values below that level and accept H1 being that the tested </a:t>
            </a:r>
            <a:r>
              <a:rPr lang="en-US" dirty="0" err="1"/>
              <a:t>varibale</a:t>
            </a:r>
            <a:r>
              <a:rPr lang="en-US" dirty="0"/>
              <a:t> is significant for the outcome of the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 statistical significance of social media users </a:t>
            </a:r>
            <a:r>
              <a:rPr lang="en-US" dirty="0" err="1"/>
              <a:t>varibale</a:t>
            </a:r>
            <a:r>
              <a:rPr lang="en-US" dirty="0"/>
              <a:t> for the gun violence development, we can assume that there might indeed be a correlation between the similar development of these to over the last couple of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that is not the only feature having an impact on such a complex matter, there is a huge range of reasons for this </a:t>
            </a:r>
            <a:r>
              <a:rPr lang="en-US" dirty="0" err="1"/>
              <a:t>develoment</a:t>
            </a:r>
            <a:r>
              <a:rPr lang="en-US" dirty="0"/>
              <a:t>, but nonetheless it is a very interesting relationship that would be worth going into further detailed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variables having a significant impact: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inspected gun licenses: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research: gun laws have become a little stricter in the US over the last couple of years, also due to increasing gun violence concerns , therefor the statistical </a:t>
            </a:r>
            <a:r>
              <a:rPr lang="en-US" dirty="0" err="1"/>
              <a:t>signifance</a:t>
            </a:r>
            <a:r>
              <a:rPr lang="en-US" dirty="0"/>
              <a:t> can be explained because the </a:t>
            </a:r>
            <a:r>
              <a:rPr lang="en-US" dirty="0" err="1"/>
              <a:t>trned</a:t>
            </a:r>
            <a:r>
              <a:rPr lang="en-US" dirty="0"/>
              <a:t> is the same as the one of gun violence, both increasing over time, looking at the coefficient I would have expected a different outcome: a negative coefficient, you would expect that increased gun license checks and other gun laws enforcement being enforced </a:t>
            </a:r>
            <a:r>
              <a:rPr lang="en-US" dirty="0" err="1"/>
              <a:t>simoutaniesly</a:t>
            </a:r>
            <a:r>
              <a:rPr lang="en-US" dirty="0"/>
              <a:t> would reduce the gun violence, apparently this is not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result that surprised me: mental health feature, no significance for the model, makes sense after previously analyzing the mental illness rate </a:t>
            </a:r>
            <a:r>
              <a:rPr lang="en-US" dirty="0" err="1"/>
              <a:t>devlopment</a:t>
            </a:r>
            <a:r>
              <a:rPr lang="en-US" dirty="0"/>
              <a:t>, 8n recent years only have mental illnesses have been recognized as such, further more mental illnesses did increase at a big rate </a:t>
            </a:r>
            <a:r>
              <a:rPr lang="en-US" dirty="0" err="1"/>
              <a:t>afer</a:t>
            </a:r>
            <a:r>
              <a:rPr lang="en-US" dirty="0"/>
              <a:t> the introduction of social media, but because such illnesses are being taken care of more </a:t>
            </a:r>
            <a:r>
              <a:rPr lang="en-US" dirty="0" err="1"/>
              <a:t>serously</a:t>
            </a:r>
            <a:r>
              <a:rPr lang="en-US" dirty="0"/>
              <a:t> and there are efforts made detecting these earlier, there has been a slow increase in </a:t>
            </a:r>
            <a:r>
              <a:rPr lang="en-US" dirty="0" err="1"/>
              <a:t>mentall</a:t>
            </a:r>
            <a:r>
              <a:rPr lang="en-US" dirty="0"/>
              <a:t> illness 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gun ownership unsignificant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r </a:t>
            </a:r>
            <a:r>
              <a:rPr lang="en-US" dirty="0" err="1"/>
              <a:t>squarred</a:t>
            </a:r>
            <a:r>
              <a:rPr lang="en-US" dirty="0"/>
              <a:t> value --&gt; good fit of the model describing almost all of the variance of the original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is statistically significant, high f or also called ANOVA statistic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different features have different significances on outcome of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lower the </a:t>
            </a:r>
            <a:r>
              <a:rPr lang="en-US" dirty="0" err="1"/>
              <a:t>P|t</a:t>
            </a:r>
            <a:r>
              <a:rPr lang="en-US" dirty="0"/>
              <a:t>| here the better because this  is the result of hypothesis test, checking the variables significance, H0 in this case here is that the variable is unsignificant, the lower the value the better because with a significance of 5 maybe 10 percent, you will reject H0 for values below that level and accept H1 being that the tested </a:t>
            </a:r>
            <a:r>
              <a:rPr lang="en-US" dirty="0" err="1"/>
              <a:t>varibale</a:t>
            </a:r>
            <a:r>
              <a:rPr lang="en-US" dirty="0"/>
              <a:t> is significant for the outcome of the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 statistical significance of social media users </a:t>
            </a:r>
            <a:r>
              <a:rPr lang="en-US" dirty="0" err="1"/>
              <a:t>varibale</a:t>
            </a:r>
            <a:r>
              <a:rPr lang="en-US" dirty="0"/>
              <a:t> for the gun violence development, we can assume that there might indeed be a correlation between the similar development of these to over the last couple of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that is not the only feature having an impact on such a complex matter, there is a huge range of reasons for this </a:t>
            </a:r>
            <a:r>
              <a:rPr lang="en-US" dirty="0" err="1"/>
              <a:t>develoment</a:t>
            </a:r>
            <a:r>
              <a:rPr lang="en-US" dirty="0"/>
              <a:t>, but nonetheless it is a very interesting relationship that would be worth going into further detailed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variables having a significant impact: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inspected gun licenses: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research: gun laws have become a little stricter in the US over the last couple of years, also due to increasing gun violence concerns , therefor the statistical </a:t>
            </a:r>
            <a:r>
              <a:rPr lang="en-US" dirty="0" err="1"/>
              <a:t>signifance</a:t>
            </a:r>
            <a:r>
              <a:rPr lang="en-US" dirty="0"/>
              <a:t> can be explained because the </a:t>
            </a:r>
            <a:r>
              <a:rPr lang="en-US" dirty="0" err="1"/>
              <a:t>trned</a:t>
            </a:r>
            <a:r>
              <a:rPr lang="en-US" dirty="0"/>
              <a:t> is the same as the one of gun violence, both increasing over time, looking at the coefficient I would have expected a different outcome: a negative coefficient, you would expect that increased gun license checks and other gun laws enforcement being enforced </a:t>
            </a:r>
            <a:r>
              <a:rPr lang="en-US" dirty="0" err="1"/>
              <a:t>simoutaniesly</a:t>
            </a:r>
            <a:r>
              <a:rPr lang="en-US" dirty="0"/>
              <a:t> would reduce the gun violence, apparently this is not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result that surprised me: mental health feature, no significance for the model, makes sense after previously analyzing the mental illness rate </a:t>
            </a:r>
            <a:r>
              <a:rPr lang="en-US" dirty="0" err="1"/>
              <a:t>devlopment</a:t>
            </a:r>
            <a:r>
              <a:rPr lang="en-US" dirty="0"/>
              <a:t>, 8n recent years only have mental illnesses have been recognized as such, further more mental illnesses did increase at a big rate </a:t>
            </a:r>
            <a:r>
              <a:rPr lang="en-US" dirty="0" err="1"/>
              <a:t>afer</a:t>
            </a:r>
            <a:r>
              <a:rPr lang="en-US" dirty="0"/>
              <a:t> the introduction of social media, but because such illnesses are being taken care of more </a:t>
            </a:r>
            <a:r>
              <a:rPr lang="en-US" dirty="0" err="1"/>
              <a:t>serously</a:t>
            </a:r>
            <a:r>
              <a:rPr lang="en-US" dirty="0"/>
              <a:t> and there are efforts made detecting these earlier, there has been a slow increase in </a:t>
            </a:r>
            <a:r>
              <a:rPr lang="en-US" dirty="0" err="1"/>
              <a:t>mentall</a:t>
            </a:r>
            <a:r>
              <a:rPr lang="en-US" dirty="0"/>
              <a:t> illness 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gun ownership unsignificant</a:t>
            </a:r>
            <a:endParaRPr dirty="0"/>
          </a:p>
        </p:txBody>
      </p:sp>
    </p:spTree>
    <p:extLst>
      <p:ext uri="{BB962C8B-B14F-4D97-AF65-F5344CB8AC3E}">
        <p14:creationId xmlns:p14="http://schemas.microsoft.com/office/powerpoint/2010/main" val="81485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Cleaning</a:t>
            </a:r>
            <a:r>
              <a:rPr lang="de-DE" dirty="0"/>
              <a:t> </a:t>
            </a:r>
            <a:r>
              <a:rPr lang="de-DE" dirty="0" err="1"/>
              <a:t>pictures</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Rearrange</a:t>
            </a:r>
            <a:r>
              <a:rPr lang="de-DE" dirty="0"/>
              <a:t> </a:t>
            </a:r>
            <a:r>
              <a:rPr lang="de-DE" dirty="0" err="1"/>
              <a:t>the</a:t>
            </a:r>
            <a:r>
              <a:rPr lang="de-DE" dirty="0"/>
              <a:t> </a:t>
            </a:r>
            <a:r>
              <a:rPr lang="de-DE" dirty="0" err="1"/>
              <a:t>pictures</a:t>
            </a:r>
            <a:r>
              <a:rPr lang="de-DE" dirty="0"/>
              <a:t> </a:t>
            </a:r>
            <a:r>
              <a:rPr lang="de-DE" dirty="0" err="1"/>
              <a:t>to</a:t>
            </a:r>
            <a:r>
              <a:rPr lang="de-DE" dirty="0"/>
              <a:t> </a:t>
            </a:r>
            <a:r>
              <a:rPr lang="de-DE" dirty="0" err="1"/>
              <a:t>the</a:t>
            </a:r>
            <a:r>
              <a:rPr lang="de-DE" dirty="0"/>
              <a:t> same </a:t>
            </a:r>
            <a:r>
              <a:rPr lang="de-DE" dirty="0" err="1"/>
              <a:t>size</a:t>
            </a:r>
            <a:r>
              <a:rPr lang="de-DE" dirty="0"/>
              <a:t>, </a:t>
            </a:r>
            <a:r>
              <a:rPr lang="de-DE" dirty="0" err="1"/>
              <a:t>then</a:t>
            </a:r>
            <a:r>
              <a:rPr lang="de-DE" dirty="0"/>
              <a:t> </a:t>
            </a:r>
            <a:r>
              <a:rPr lang="de-DE" dirty="0" err="1"/>
              <a:t>flattening</a:t>
            </a:r>
            <a:r>
              <a:rPr lang="de-DE" dirty="0"/>
              <a:t> </a:t>
            </a:r>
            <a:r>
              <a:rPr lang="de-DE" dirty="0" err="1"/>
              <a:t>to</a:t>
            </a:r>
            <a:r>
              <a:rPr lang="de-DE" dirty="0"/>
              <a:t> </a:t>
            </a:r>
            <a:r>
              <a:rPr lang="de-DE" dirty="0" err="1"/>
              <a:t>one</a:t>
            </a:r>
            <a:r>
              <a:rPr lang="de-DE" dirty="0"/>
              <a:t> dimensional </a:t>
            </a:r>
            <a:r>
              <a:rPr lang="de-DE" dirty="0" err="1"/>
              <a:t>array</a:t>
            </a:r>
            <a:r>
              <a:rPr lang="de-DE" dirty="0"/>
              <a:t>, </a:t>
            </a:r>
            <a:r>
              <a:rPr lang="de-DE" dirty="0" err="1"/>
              <a:t>create</a:t>
            </a:r>
            <a:r>
              <a:rPr lang="de-DE" dirty="0"/>
              <a:t> a </a:t>
            </a:r>
            <a:r>
              <a:rPr lang="de-DE" dirty="0" err="1"/>
              <a:t>numpy</a:t>
            </a:r>
            <a:r>
              <a:rPr lang="de-DE" dirty="0"/>
              <a:t> </a:t>
            </a:r>
            <a:r>
              <a:rPr lang="de-DE" dirty="0" err="1"/>
              <a:t>matrix</a:t>
            </a:r>
            <a:r>
              <a:rPr lang="de-DE" dirty="0"/>
              <a:t> </a:t>
            </a:r>
            <a:r>
              <a:rPr lang="de-DE" dirty="0" err="1"/>
              <a:t>consisting</a:t>
            </a:r>
            <a:r>
              <a:rPr lang="de-DE" dirty="0"/>
              <a:t> </a:t>
            </a:r>
            <a:r>
              <a:rPr lang="de-DE" dirty="0" err="1"/>
              <a:t>of</a:t>
            </a:r>
            <a:r>
              <a:rPr lang="de-DE" dirty="0"/>
              <a:t> </a:t>
            </a:r>
            <a:r>
              <a:rPr lang="de-DE" dirty="0" err="1"/>
              <a:t>the</a:t>
            </a:r>
            <a:r>
              <a:rPr lang="de-DE" dirty="0"/>
              <a:t> 1 dimensional </a:t>
            </a:r>
            <a:r>
              <a:rPr lang="de-DE" dirty="0" err="1"/>
              <a:t>picture</a:t>
            </a:r>
            <a:r>
              <a:rPr lang="de-DE" dirty="0"/>
              <a:t> </a:t>
            </a:r>
            <a:r>
              <a:rPr lang="de-DE" dirty="0" err="1"/>
              <a:t>array</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Standardize</a:t>
            </a:r>
            <a:r>
              <a:rPr lang="de-DE" dirty="0"/>
              <a:t>/</a:t>
            </a:r>
            <a:r>
              <a:rPr lang="de-DE" dirty="0" err="1"/>
              <a:t>scale</a:t>
            </a:r>
            <a:r>
              <a:rPr lang="de-DE" dirty="0"/>
              <a:t> </a:t>
            </a:r>
            <a:r>
              <a:rPr lang="de-DE" dirty="0" err="1"/>
              <a:t>the</a:t>
            </a:r>
            <a:r>
              <a:rPr lang="de-DE" dirty="0"/>
              <a:t> </a:t>
            </a:r>
            <a:r>
              <a:rPr lang="de-DE" dirty="0" err="1"/>
              <a:t>arays</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values</a:t>
            </a:r>
            <a:r>
              <a:rPr lang="de-DE" dirty="0"/>
              <a:t> </a:t>
            </a:r>
            <a:r>
              <a:rPr lang="de-DE" dirty="0" err="1"/>
              <a:t>more</a:t>
            </a:r>
            <a:r>
              <a:rPr lang="de-DE" dirty="0"/>
              <a:t> </a:t>
            </a:r>
            <a:r>
              <a:rPr lang="de-DE" dirty="0" err="1"/>
              <a:t>comparable</a:t>
            </a:r>
            <a:r>
              <a:rPr lang="de-DE" dirty="0"/>
              <a:t> and </a:t>
            </a:r>
            <a:r>
              <a:rPr lang="de-DE" dirty="0" err="1"/>
              <a:t>eassier</a:t>
            </a:r>
            <a:r>
              <a:rPr lang="de-DE" dirty="0"/>
              <a:t> </a:t>
            </a:r>
            <a:r>
              <a:rPr lang="de-DE" dirty="0" err="1"/>
              <a:t>to</a:t>
            </a:r>
            <a:r>
              <a:rPr lang="de-DE" dirty="0"/>
              <a:t> </a:t>
            </a:r>
            <a:r>
              <a:rPr lang="de-DE" dirty="0" err="1"/>
              <a:t>classify</a:t>
            </a:r>
            <a:r>
              <a:rPr lang="de-DE" dirty="0"/>
              <a:t> </a:t>
            </a:r>
            <a:r>
              <a:rPr lang="de-DE" dirty="0" err="1"/>
              <a:t>or</a:t>
            </a:r>
            <a:r>
              <a:rPr lang="de-DE" dirty="0"/>
              <a:t> </a:t>
            </a:r>
            <a:r>
              <a:rPr lang="de-DE" dirty="0" err="1"/>
              <a:t>the</a:t>
            </a:r>
            <a:r>
              <a:rPr lang="de-DE" dirty="0"/>
              <a:t> </a:t>
            </a:r>
            <a:r>
              <a:rPr lang="de-DE" dirty="0" err="1"/>
              <a:t>compter</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Create </a:t>
            </a:r>
            <a:r>
              <a:rPr lang="de-DE" dirty="0" err="1"/>
              <a:t>the</a:t>
            </a:r>
            <a:r>
              <a:rPr lang="de-DE" dirty="0"/>
              <a:t> </a:t>
            </a:r>
            <a:r>
              <a:rPr lang="de-DE" dirty="0" err="1"/>
              <a:t>labels</a:t>
            </a:r>
            <a:r>
              <a:rPr lang="de-DE" dirty="0"/>
              <a:t> </a:t>
            </a:r>
            <a:r>
              <a:rPr lang="de-DE" dirty="0" err="1"/>
              <a:t>array</a:t>
            </a:r>
            <a:r>
              <a:rPr lang="de-DE" dirty="0"/>
              <a:t> </a:t>
            </a:r>
            <a:r>
              <a:rPr lang="de-DE" dirty="0" err="1"/>
              <a:t>corresponding</a:t>
            </a:r>
            <a:r>
              <a:rPr lang="de-DE" dirty="0"/>
              <a:t> </a:t>
            </a:r>
            <a:r>
              <a:rPr lang="de-DE" dirty="0" err="1"/>
              <a:t>to</a:t>
            </a:r>
            <a:r>
              <a:rPr lang="de-DE" dirty="0"/>
              <a:t> </a:t>
            </a:r>
            <a:r>
              <a:rPr lang="de-DE" dirty="0" err="1"/>
              <a:t>the</a:t>
            </a:r>
            <a:r>
              <a:rPr lang="de-DE" dirty="0"/>
              <a:t> </a:t>
            </a:r>
            <a:r>
              <a:rPr lang="de-DE" dirty="0" err="1"/>
              <a:t>pictures</a:t>
            </a:r>
            <a:r>
              <a:rPr lang="de-DE" dirty="0"/>
              <a:t> </a:t>
            </a:r>
            <a:r>
              <a:rPr lang="de-DE" dirty="0" err="1"/>
              <a:t>if</a:t>
            </a:r>
            <a:r>
              <a:rPr lang="de-DE" dirty="0"/>
              <a:t> </a:t>
            </a:r>
            <a:r>
              <a:rPr lang="de-DE" dirty="0" err="1"/>
              <a:t>they</a:t>
            </a:r>
            <a:r>
              <a:rPr lang="de-DE" dirty="0"/>
              <a:t> </a:t>
            </a:r>
            <a:r>
              <a:rPr lang="de-DE" dirty="0" err="1"/>
              <a:t>include</a:t>
            </a:r>
            <a:r>
              <a:rPr lang="de-DE" dirty="0"/>
              <a:t> a </a:t>
            </a:r>
            <a:r>
              <a:rPr lang="de-DE" dirty="0" err="1"/>
              <a:t>weapon</a:t>
            </a:r>
            <a:r>
              <a:rPr lang="de-DE" dirty="0"/>
              <a:t> </a:t>
            </a:r>
            <a:r>
              <a:rPr lang="de-DE" dirty="0" err="1"/>
              <a:t>or</a:t>
            </a:r>
            <a:r>
              <a:rPr lang="de-DE" dirty="0"/>
              <a:t> not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Create </a:t>
            </a:r>
            <a:r>
              <a:rPr lang="de-DE" dirty="0" err="1"/>
              <a:t>model</a:t>
            </a:r>
            <a:r>
              <a:rPr lang="de-DE" dirty="0"/>
              <a:t> </a:t>
            </a:r>
            <a:r>
              <a:rPr lang="de-DE" dirty="0">
                <a:sym typeface="Wingdings" panose="05000000000000000000" pitchFamily="2" charset="2"/>
              </a:rPr>
              <a:t> </a:t>
            </a:r>
            <a:r>
              <a:rPr lang="de-DE" dirty="0" err="1">
                <a:sym typeface="Wingdings" panose="05000000000000000000" pitchFamily="2" charset="2"/>
              </a:rPr>
              <a:t>hyperparameter</a:t>
            </a:r>
            <a:r>
              <a:rPr lang="de-DE" dirty="0">
                <a:sym typeface="Wingdings" panose="05000000000000000000" pitchFamily="2" charset="2"/>
              </a:rPr>
              <a:t> </a:t>
            </a:r>
            <a:r>
              <a:rPr lang="de-DE" dirty="0" err="1">
                <a:sym typeface="Wingdings" panose="05000000000000000000" pitchFamily="2" charset="2"/>
              </a:rPr>
              <a:t>testing</a:t>
            </a:r>
            <a:r>
              <a:rPr lang="de-DE" dirty="0">
                <a:sym typeface="Wingdings" panose="05000000000000000000" pitchFamily="2" charset="2"/>
              </a:rPr>
              <a:t>  </a:t>
            </a:r>
            <a:r>
              <a:rPr lang="de-DE" dirty="0" err="1">
                <a:sym typeface="Wingdings" panose="05000000000000000000" pitchFamily="2" charset="2"/>
              </a:rPr>
              <a:t>read</a:t>
            </a:r>
            <a:r>
              <a:rPr lang="de-DE" dirty="0">
                <a:sym typeface="Wingdings" panose="05000000000000000000" pitchFamily="2" charset="2"/>
              </a:rPr>
              <a:t> </a:t>
            </a:r>
            <a:r>
              <a:rPr lang="de-DE" dirty="0" err="1">
                <a:sym typeface="Wingdings" panose="05000000000000000000" pitchFamily="2" charset="2"/>
              </a:rPr>
              <a:t>that</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deep</a:t>
            </a:r>
            <a:r>
              <a:rPr lang="de-DE" dirty="0">
                <a:sym typeface="Wingdings" panose="05000000000000000000" pitchFamily="2" charset="2"/>
              </a:rPr>
              <a:t> </a:t>
            </a:r>
            <a:r>
              <a:rPr lang="de-DE" dirty="0" err="1">
                <a:sym typeface="Wingdings" panose="05000000000000000000" pitchFamily="2" charset="2"/>
              </a:rPr>
              <a:t>learning</a:t>
            </a:r>
            <a:r>
              <a:rPr lang="de-DE" dirty="0">
                <a:sym typeface="Wingdings" panose="05000000000000000000" pitchFamily="2" charset="2"/>
              </a:rPr>
              <a:t> ist </a:t>
            </a:r>
            <a:r>
              <a:rPr lang="de-DE" dirty="0" err="1">
                <a:sym typeface="Wingdings" panose="05000000000000000000" pitchFamily="2" charset="2"/>
              </a:rPr>
              <a:t>empirical</a:t>
            </a:r>
            <a:r>
              <a:rPr lang="de-DE" dirty="0">
                <a:sym typeface="Wingdings" panose="05000000000000000000" pitchFamily="2" charset="2"/>
              </a:rPr>
              <a:t>, so </a:t>
            </a:r>
            <a:r>
              <a:rPr lang="de-DE" dirty="0" err="1">
                <a:sym typeface="Wingdings" panose="05000000000000000000" pitchFamily="2" charset="2"/>
              </a:rPr>
              <a:t>playd</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amount</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hidden</a:t>
            </a:r>
            <a:r>
              <a:rPr lang="de-DE" dirty="0">
                <a:sym typeface="Wingdings" panose="05000000000000000000" pitchFamily="2" charset="2"/>
              </a:rPr>
              <a:t> </a:t>
            </a:r>
            <a:r>
              <a:rPr lang="de-DE" dirty="0" err="1">
                <a:sym typeface="Wingdings" panose="05000000000000000000" pitchFamily="2" charset="2"/>
              </a:rPr>
              <a:t>layers</a:t>
            </a:r>
            <a:r>
              <a:rPr lang="de-DE" dirty="0">
                <a:sym typeface="Wingdings" panose="05000000000000000000" pitchFamily="2" charset="2"/>
              </a:rPr>
              <a:t>, </a:t>
            </a:r>
            <a:r>
              <a:rPr lang="de-DE" dirty="0" err="1">
                <a:sym typeface="Wingdings" panose="05000000000000000000" pitchFamily="2" charset="2"/>
              </a:rPr>
              <a:t>amount</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neurons</a:t>
            </a:r>
            <a:r>
              <a:rPr lang="de-DE" dirty="0">
                <a:sym typeface="Wingdings" panose="05000000000000000000" pitchFamily="2" charset="2"/>
              </a:rPr>
              <a:t>, </a:t>
            </a:r>
            <a:r>
              <a:rPr lang="de-DE" dirty="0" err="1">
                <a:sym typeface="Wingdings" panose="05000000000000000000" pitchFamily="2" charset="2"/>
              </a:rPr>
              <a:t>activation</a:t>
            </a:r>
            <a:r>
              <a:rPr lang="de-DE" dirty="0">
                <a:sym typeface="Wingdings" panose="05000000000000000000" pitchFamily="2" charset="2"/>
              </a:rPr>
              <a:t> </a:t>
            </a:r>
            <a:r>
              <a:rPr lang="de-DE" dirty="0" err="1">
                <a:sym typeface="Wingdings" panose="05000000000000000000" pitchFamily="2" charset="2"/>
              </a:rPr>
              <a:t>functions</a:t>
            </a:r>
            <a:r>
              <a:rPr lang="de-DE" dirty="0">
                <a:sym typeface="Wingdings" panose="05000000000000000000" pitchFamily="2" charset="2"/>
              </a:rPr>
              <a:t>, </a:t>
            </a:r>
            <a:r>
              <a:rPr lang="de-DE" dirty="0" err="1">
                <a:sym typeface="Wingdings" panose="05000000000000000000" pitchFamily="2" charset="2"/>
              </a:rPr>
              <a:t>creating</a:t>
            </a:r>
            <a:r>
              <a:rPr lang="de-DE" dirty="0">
                <a:sym typeface="Wingdings" panose="05000000000000000000" pitchFamily="2" charset="2"/>
              </a:rPr>
              <a:t> own </a:t>
            </a:r>
            <a:r>
              <a:rPr lang="de-DE" dirty="0" err="1">
                <a:sym typeface="Wingdings" panose="05000000000000000000" pitchFamily="2" charset="2"/>
              </a:rPr>
              <a:t>optimizer</a:t>
            </a:r>
            <a:r>
              <a:rPr lang="de-DE" dirty="0">
                <a:sym typeface="Wingdings" panose="05000000000000000000" pitchFamily="2" charset="2"/>
              </a:rPr>
              <a:t>, </a:t>
            </a:r>
            <a:r>
              <a:rPr lang="de-DE" dirty="0" err="1">
                <a:sym typeface="Wingdings" panose="05000000000000000000" pitchFamily="2" charset="2"/>
              </a:rPr>
              <a:t>learning</a:t>
            </a:r>
            <a:r>
              <a:rPr lang="de-DE" dirty="0">
                <a:sym typeface="Wingdings" panose="05000000000000000000" pitchFamily="2" charset="2"/>
              </a:rPr>
              <a:t> rate,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421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calculate the weighted mean of the 3 RGB values </a:t>
            </a:r>
          </a:p>
          <a:p>
            <a:pPr marL="0" lvl="0" indent="0" algn="l" rtl="0">
              <a:spcBef>
                <a:spcPts val="0"/>
              </a:spcBef>
              <a:spcAft>
                <a:spcPts val="0"/>
              </a:spcAft>
              <a:buNone/>
            </a:pPr>
            <a:r>
              <a:rPr lang="en-US" dirty="0"/>
              <a:t>Transforms a </a:t>
            </a:r>
            <a:r>
              <a:rPr lang="en-US" dirty="0" err="1"/>
              <a:t>colour</a:t>
            </a:r>
            <a:r>
              <a:rPr lang="en-US" dirty="0"/>
              <a:t> image to a greyscale image by taking the mean of the</a:t>
            </a:r>
          </a:p>
          <a:p>
            <a:pPr marL="0" lvl="0" indent="0" algn="l" rtl="0">
              <a:spcBef>
                <a:spcPts val="0"/>
              </a:spcBef>
              <a:spcAft>
                <a:spcPts val="0"/>
              </a:spcAft>
              <a:buNone/>
            </a:pPr>
            <a:r>
              <a:rPr lang="en-US" dirty="0"/>
              <a:t>RGB values, </a:t>
            </a:r>
            <a:r>
              <a:rPr lang="en-US" dirty="0" err="1"/>
              <a:t>weightedby</a:t>
            </a:r>
            <a:r>
              <a:rPr lang="en-US" dirty="0"/>
              <a:t> the matrix weights</a:t>
            </a:r>
            <a:endParaRPr dirty="0"/>
          </a:p>
        </p:txBody>
      </p:sp>
    </p:spTree>
    <p:extLst>
      <p:ext uri="{BB962C8B-B14F-4D97-AF65-F5344CB8AC3E}">
        <p14:creationId xmlns:p14="http://schemas.microsoft.com/office/powerpoint/2010/main" val="76710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define a certain </a:t>
            </a:r>
            <a:r>
              <a:rPr lang="en-US" dirty="0" err="1"/>
              <a:t>threshhold</a:t>
            </a:r>
            <a:r>
              <a:rPr lang="en-US" dirty="0"/>
              <a:t>, all pixels with bigger value belong to one</a:t>
            </a:r>
          </a:p>
          <a:p>
            <a:pPr marL="0" lvl="0" indent="0" algn="l" rtl="0">
              <a:spcBef>
                <a:spcPts val="0"/>
              </a:spcBef>
              <a:spcAft>
                <a:spcPts val="0"/>
              </a:spcAft>
              <a:buNone/>
            </a:pPr>
            <a:r>
              <a:rPr lang="en-US" dirty="0"/>
              <a:t>class, all with lower or equal than </a:t>
            </a:r>
            <a:r>
              <a:rPr lang="en-US" dirty="0" err="1"/>
              <a:t>threshhold</a:t>
            </a:r>
            <a:r>
              <a:rPr lang="en-US" dirty="0"/>
              <a:t> below to other cluster</a:t>
            </a:r>
            <a:endParaRPr dirty="0"/>
          </a:p>
        </p:txBody>
      </p:sp>
    </p:spTree>
    <p:extLst>
      <p:ext uri="{BB962C8B-B14F-4D97-AF65-F5344CB8AC3E}">
        <p14:creationId xmlns:p14="http://schemas.microsoft.com/office/powerpoint/2010/main" val="1700940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create n clusters of pixel groups , which pixels per group are most similar in</a:t>
            </a:r>
          </a:p>
          <a:p>
            <a:pPr marL="0" lvl="0" indent="0" algn="l" rtl="0">
              <a:spcBef>
                <a:spcPts val="0"/>
              </a:spcBef>
              <a:spcAft>
                <a:spcPts val="0"/>
              </a:spcAft>
              <a:buNone/>
            </a:pPr>
            <a:r>
              <a:rPr lang="en-US" dirty="0"/>
              <a:t>numbers to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clustering you select the pixel number for each cluster center and</a:t>
            </a:r>
          </a:p>
          <a:p>
            <a:pPr marL="0" lvl="0" indent="0" algn="l" rtl="0">
              <a:spcBef>
                <a:spcPts val="0"/>
              </a:spcBef>
              <a:spcAft>
                <a:spcPts val="0"/>
              </a:spcAft>
              <a:buNone/>
            </a:pPr>
            <a:r>
              <a:rPr lang="en-US" dirty="0"/>
              <a:t>reshape it back to the size of the original picture, then giving you a same</a:t>
            </a:r>
          </a:p>
          <a:p>
            <a:pPr marL="0" lvl="0" indent="0" algn="l" rtl="0">
              <a:spcBef>
                <a:spcPts val="0"/>
              </a:spcBef>
              <a:spcAft>
                <a:spcPts val="0"/>
              </a:spcAft>
              <a:buNone/>
            </a:pPr>
            <a:r>
              <a:rPr lang="en-US" dirty="0"/>
              <a:t>sized picture with only the colors of your determined cluster centers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pixels assigned to the one cluster will be replaced by the central pixel</a:t>
            </a:r>
          </a:p>
          <a:p>
            <a:pPr marL="0" lvl="0" indent="0" algn="l" rtl="0">
              <a:spcBef>
                <a:spcPts val="0"/>
              </a:spcBef>
              <a:spcAft>
                <a:spcPts val="0"/>
              </a:spcAft>
              <a:buNone/>
            </a:pPr>
            <a:r>
              <a:rPr lang="en-US" dirty="0"/>
              <a:t>of that cluster, same with all other clusters has </a:t>
            </a:r>
            <a:endParaRPr dirty="0"/>
          </a:p>
        </p:txBody>
      </p:sp>
    </p:spTree>
    <p:extLst>
      <p:ext uri="{BB962C8B-B14F-4D97-AF65-F5344CB8AC3E}">
        <p14:creationId xmlns:p14="http://schemas.microsoft.com/office/powerpoint/2010/main" val="456717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then select </a:t>
            </a:r>
            <a:r>
              <a:rPr lang="en-US" dirty="0" err="1"/>
              <a:t>n^th</a:t>
            </a:r>
            <a:r>
              <a:rPr lang="en-US" dirty="0"/>
              <a:t> most common color to be shown and all other will just be</a:t>
            </a:r>
          </a:p>
          <a:p>
            <a:pPr marL="0" lvl="0" indent="0" algn="l" rtl="0">
              <a:spcBef>
                <a:spcPts val="0"/>
              </a:spcBef>
              <a:spcAft>
                <a:spcPts val="0"/>
              </a:spcAft>
              <a:buNone/>
            </a:pPr>
            <a:r>
              <a:rPr lang="en-US" dirty="0"/>
              <a:t>black then </a:t>
            </a:r>
          </a:p>
        </p:txBody>
      </p:sp>
    </p:spTree>
    <p:extLst>
      <p:ext uri="{BB962C8B-B14F-4D97-AF65-F5344CB8AC3E}">
        <p14:creationId xmlns:p14="http://schemas.microsoft.com/office/powerpoint/2010/main" val="388659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 </a:t>
            </a:r>
            <a:r>
              <a:rPr lang="de-DE" dirty="0" err="1"/>
              <a:t>show</a:t>
            </a:r>
            <a:r>
              <a:rPr lang="de-DE" dirty="0"/>
              <a:t> </a:t>
            </a:r>
            <a:endParaRPr dirty="0"/>
          </a:p>
        </p:txBody>
      </p:sp>
    </p:spTree>
    <p:extLst>
      <p:ext uri="{BB962C8B-B14F-4D97-AF65-F5344CB8AC3E}">
        <p14:creationId xmlns:p14="http://schemas.microsoft.com/office/powerpoint/2010/main" val="423687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Highest</a:t>
            </a:r>
            <a:r>
              <a:rPr lang="de-DE" dirty="0"/>
              <a:t> </a:t>
            </a:r>
            <a:r>
              <a:rPr lang="de-DE" dirty="0" err="1"/>
              <a:t>result</a:t>
            </a:r>
            <a:r>
              <a:rPr lang="de-DE" dirty="0"/>
              <a:t> </a:t>
            </a:r>
            <a:r>
              <a:rPr lang="de-DE" dirty="0" err="1"/>
              <a:t>with</a:t>
            </a:r>
            <a:r>
              <a:rPr lang="de-DE" dirty="0"/>
              <a:t> </a:t>
            </a:r>
            <a:r>
              <a:rPr lang="de-DE" dirty="0" err="1"/>
              <a:t>kmeans</a:t>
            </a:r>
            <a:r>
              <a:rPr lang="de-DE" dirty="0"/>
              <a:t> </a:t>
            </a:r>
            <a:r>
              <a:rPr lang="de-DE" dirty="0" err="1"/>
              <a:t>clustering</a:t>
            </a:r>
            <a:endParaRPr dirty="0"/>
          </a:p>
        </p:txBody>
      </p:sp>
    </p:spTree>
    <p:extLst>
      <p:ext uri="{BB962C8B-B14F-4D97-AF65-F5344CB8AC3E}">
        <p14:creationId xmlns:p14="http://schemas.microsoft.com/office/powerpoint/2010/main" val="2156292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215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71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30646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585727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345960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Add </a:t>
            </a:r>
            <a:r>
              <a:rPr lang="de-DE" dirty="0" err="1"/>
              <a:t>pictures</a:t>
            </a:r>
            <a:r>
              <a:rPr lang="de-DE" dirty="0"/>
              <a:t> </a:t>
            </a:r>
            <a:r>
              <a:rPr lang="de-DE" dirty="0" err="1"/>
              <a:t>of</a:t>
            </a:r>
            <a:r>
              <a:rPr lang="de-DE" dirty="0"/>
              <a:t> </a:t>
            </a:r>
            <a:r>
              <a:rPr lang="de-DE" dirty="0" err="1"/>
              <a:t>cleaning</a:t>
            </a:r>
            <a:r>
              <a:rPr lang="de-DE" dirty="0"/>
              <a:t> </a:t>
            </a:r>
            <a:r>
              <a:rPr lang="de-DE" dirty="0" err="1"/>
              <a:t>methods</a:t>
            </a:r>
            <a:r>
              <a:rPr lang="de-DE" dirty="0"/>
              <a:t>, </a:t>
            </a:r>
            <a:r>
              <a:rPr lang="de-DE" dirty="0" err="1"/>
              <a:t>cleaning</a:t>
            </a:r>
            <a:r>
              <a:rPr lang="de-DE" dirty="0"/>
              <a:t> </a:t>
            </a:r>
            <a:r>
              <a:rPr lang="de-DE" dirty="0" err="1"/>
              <a:t>functions</a:t>
            </a:r>
            <a:r>
              <a:rPr lang="de-DE" dirty="0"/>
              <a:t>, time </a:t>
            </a:r>
            <a:r>
              <a:rPr lang="de-DE" dirty="0" err="1"/>
              <a:t>series</a:t>
            </a:r>
            <a:r>
              <a:rPr lang="de-DE" dirty="0"/>
              <a:t> </a:t>
            </a:r>
            <a:r>
              <a:rPr lang="de-DE" dirty="0" err="1"/>
              <a:t>models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EDA </a:t>
            </a:r>
            <a:r>
              <a:rPr lang="de-DE" dirty="0" err="1"/>
              <a:t>examples</a:t>
            </a:r>
            <a:r>
              <a:rPr lang="de-DE" dirty="0"/>
              <a:t>, </a:t>
            </a:r>
            <a:r>
              <a:rPr lang="de-DE" dirty="0" err="1"/>
              <a:t>maybe</a:t>
            </a:r>
            <a:r>
              <a:rPr lang="de-DE" dirty="0"/>
              <a:t> </a:t>
            </a:r>
            <a:r>
              <a:rPr lang="de-DE" dirty="0" err="1"/>
              <a:t>make</a:t>
            </a:r>
            <a:r>
              <a:rPr lang="de-DE" dirty="0"/>
              <a:t> a </a:t>
            </a:r>
            <a:r>
              <a:rPr lang="de-DE" dirty="0" err="1"/>
              <a:t>few</a:t>
            </a:r>
            <a:r>
              <a:rPr lang="de-DE" dirty="0"/>
              <a:t> </a:t>
            </a:r>
            <a:r>
              <a:rPr lang="de-DE" dirty="0" err="1"/>
              <a:t>more</a:t>
            </a:r>
            <a:r>
              <a:rPr lang="de-DE" dirty="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86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66600" y="694159"/>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8"/>
          <p:cNvSpPr txBox="1"/>
          <p:nvPr/>
        </p:nvSpPr>
        <p:spPr>
          <a:xfrm>
            <a:off x="0" y="697499"/>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Jul, 8th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88312" y="1589850"/>
            <a:ext cx="6521379" cy="15080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dirty="0">
                <a:solidFill>
                  <a:srgbClr val="2DC5FA"/>
                </a:solidFill>
                <a:latin typeface="Poppins"/>
                <a:ea typeface="Poppins"/>
                <a:cs typeface="Poppins"/>
                <a:sym typeface="Poppins"/>
              </a:rPr>
              <a:t>The Dark Side of Social Media</a:t>
            </a:r>
            <a:endParaRPr sz="5700" b="1" dirty="0">
              <a:solidFill>
                <a:srgbClr val="2DC5FA"/>
              </a:solidFill>
              <a:latin typeface="Montserrat"/>
              <a:ea typeface="Montserrat"/>
              <a:cs typeface="Montserrat"/>
              <a:sym typeface="Montserrat"/>
            </a:endParaRPr>
          </a:p>
        </p:txBody>
      </p:sp>
      <p:sp>
        <p:nvSpPr>
          <p:cNvPr id="91" name="Google Shape;91;p18"/>
          <p:cNvSpPr txBox="1"/>
          <p:nvPr/>
        </p:nvSpPr>
        <p:spPr>
          <a:xfrm>
            <a:off x="3949001" y="4478300"/>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Ferdinand Leube</a:t>
            </a:r>
            <a:endParaRPr sz="2100" dirty="0">
              <a:solidFill>
                <a:srgbClr val="434343"/>
              </a:solidFill>
              <a:latin typeface="Poppins Medium"/>
              <a:ea typeface="Poppins Medium"/>
              <a:cs typeface="Poppins Medium"/>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 22</a:t>
            </a:r>
            <a:endParaRPr sz="1600" dirty="0">
              <a:solidFill>
                <a:srgbClr val="2DC5FA"/>
              </a:solidFill>
              <a:latin typeface="Poppins Medium"/>
              <a:ea typeface="Poppins Medium"/>
              <a:cs typeface="Poppins Medium"/>
              <a:sym typeface="Poppins Medium"/>
            </a:endParaRPr>
          </a:p>
        </p:txBody>
      </p:sp>
      <p:pic>
        <p:nvPicPr>
          <p:cNvPr id="2050" name="Picture 2" descr="Top 10 Best Star Wars: The Empire Strikes Back moments - SciFiNow - The  World's Best Science Fiction, Fantasy and Horror Magazine">
            <a:extLst>
              <a:ext uri="{FF2B5EF4-FFF2-40B4-BE49-F238E27FC236}">
                <a16:creationId xmlns:a16="http://schemas.microsoft.com/office/drawing/2014/main" id="{E6FB0AA7-6DD2-FC60-1DC9-7841DC457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75" y="3036532"/>
            <a:ext cx="2631089" cy="1973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2198108" y="459937"/>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a:solidFill>
                  <a:srgbClr val="2DC5FA"/>
                </a:solidFill>
                <a:latin typeface="Poppins"/>
                <a:ea typeface="Poppins"/>
                <a:cs typeface="Poppins"/>
                <a:sym typeface="Poppins"/>
              </a:rPr>
              <a:t>Data </a:t>
            </a:r>
            <a:r>
              <a:rPr lang="de-DE" sz="2300" b="1" dirty="0" err="1">
                <a:solidFill>
                  <a:srgbClr val="2DC5FA"/>
                </a:solidFill>
                <a:latin typeface="Poppins"/>
                <a:ea typeface="Poppins"/>
                <a:cs typeface="Poppins"/>
                <a:sym typeface="Poppins"/>
              </a:rPr>
              <a:t>Cleaning</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Results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FC881E9-041C-BF01-7EA3-CAF343A3726D}"/>
              </a:ext>
            </a:extLst>
          </p:cNvPr>
          <p:cNvPicPr>
            <a:picLocks noChangeAspect="1"/>
          </p:cNvPicPr>
          <p:nvPr/>
        </p:nvPicPr>
        <p:blipFill>
          <a:blip r:embed="rId4"/>
          <a:stretch>
            <a:fillRect/>
          </a:stretch>
        </p:blipFill>
        <p:spPr>
          <a:xfrm>
            <a:off x="730289" y="1051571"/>
            <a:ext cx="1321716" cy="3663704"/>
          </a:xfrm>
          <a:prstGeom prst="rect">
            <a:avLst/>
          </a:prstGeom>
        </p:spPr>
      </p:pic>
      <p:pic>
        <p:nvPicPr>
          <p:cNvPr id="5" name="Picture 4">
            <a:extLst>
              <a:ext uri="{FF2B5EF4-FFF2-40B4-BE49-F238E27FC236}">
                <a16:creationId xmlns:a16="http://schemas.microsoft.com/office/drawing/2014/main" id="{F69FBA54-3255-A4A1-6EAE-25E65C45A9DC}"/>
              </a:ext>
            </a:extLst>
          </p:cNvPr>
          <p:cNvPicPr>
            <a:picLocks noChangeAspect="1"/>
          </p:cNvPicPr>
          <p:nvPr/>
        </p:nvPicPr>
        <p:blipFill>
          <a:blip r:embed="rId5"/>
          <a:stretch>
            <a:fillRect/>
          </a:stretch>
        </p:blipFill>
        <p:spPr>
          <a:xfrm>
            <a:off x="2118177" y="1019859"/>
            <a:ext cx="1764845" cy="3622823"/>
          </a:xfrm>
          <a:prstGeom prst="rect">
            <a:avLst/>
          </a:prstGeom>
        </p:spPr>
      </p:pic>
      <p:pic>
        <p:nvPicPr>
          <p:cNvPr id="7" name="Picture 6">
            <a:extLst>
              <a:ext uri="{FF2B5EF4-FFF2-40B4-BE49-F238E27FC236}">
                <a16:creationId xmlns:a16="http://schemas.microsoft.com/office/drawing/2014/main" id="{FA5C7DC3-3C17-207A-4D99-29A6CE3D687F}"/>
              </a:ext>
            </a:extLst>
          </p:cNvPr>
          <p:cNvPicPr>
            <a:picLocks noChangeAspect="1"/>
          </p:cNvPicPr>
          <p:nvPr/>
        </p:nvPicPr>
        <p:blipFill>
          <a:blip r:embed="rId6"/>
          <a:stretch>
            <a:fillRect/>
          </a:stretch>
        </p:blipFill>
        <p:spPr>
          <a:xfrm>
            <a:off x="3945466" y="1019859"/>
            <a:ext cx="1384484" cy="3663704"/>
          </a:xfrm>
          <a:prstGeom prst="rect">
            <a:avLst/>
          </a:prstGeom>
        </p:spPr>
      </p:pic>
      <p:pic>
        <p:nvPicPr>
          <p:cNvPr id="11" name="Picture 10">
            <a:extLst>
              <a:ext uri="{FF2B5EF4-FFF2-40B4-BE49-F238E27FC236}">
                <a16:creationId xmlns:a16="http://schemas.microsoft.com/office/drawing/2014/main" id="{808A381E-43B4-1D0D-635F-BC20BB378AEC}"/>
              </a:ext>
            </a:extLst>
          </p:cNvPr>
          <p:cNvPicPr>
            <a:picLocks noChangeAspect="1"/>
          </p:cNvPicPr>
          <p:nvPr/>
        </p:nvPicPr>
        <p:blipFill>
          <a:blip r:embed="rId7"/>
          <a:stretch>
            <a:fillRect/>
          </a:stretch>
        </p:blipFill>
        <p:spPr>
          <a:xfrm>
            <a:off x="6875736" y="971734"/>
            <a:ext cx="1214684" cy="3670948"/>
          </a:xfrm>
          <a:prstGeom prst="rect">
            <a:avLst/>
          </a:prstGeom>
        </p:spPr>
      </p:pic>
      <p:pic>
        <p:nvPicPr>
          <p:cNvPr id="13" name="Picture 12">
            <a:extLst>
              <a:ext uri="{FF2B5EF4-FFF2-40B4-BE49-F238E27FC236}">
                <a16:creationId xmlns:a16="http://schemas.microsoft.com/office/drawing/2014/main" id="{4BC11B76-6493-19A0-40C0-5A912894265C}"/>
              </a:ext>
            </a:extLst>
          </p:cNvPr>
          <p:cNvPicPr>
            <a:picLocks noChangeAspect="1"/>
          </p:cNvPicPr>
          <p:nvPr/>
        </p:nvPicPr>
        <p:blipFill>
          <a:blip r:embed="rId8"/>
          <a:stretch>
            <a:fillRect/>
          </a:stretch>
        </p:blipFill>
        <p:spPr>
          <a:xfrm>
            <a:off x="5371738" y="984889"/>
            <a:ext cx="1437826" cy="3657793"/>
          </a:xfrm>
          <a:prstGeom prst="rect">
            <a:avLst/>
          </a:prstGeom>
        </p:spPr>
      </p:pic>
    </p:spTree>
    <p:extLst>
      <p:ext uri="{BB962C8B-B14F-4D97-AF65-F5344CB8AC3E}">
        <p14:creationId xmlns:p14="http://schemas.microsoft.com/office/powerpoint/2010/main" val="326026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1542422" y="86203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Arial" panose="020B0604020202020204" pitchFamily="34" charset="0"/>
              <a:buChar char="•"/>
            </a:pPr>
            <a:r>
              <a:rPr lang="de-DE" sz="1200" dirty="0">
                <a:solidFill>
                  <a:srgbClr val="434343"/>
                </a:solidFill>
                <a:latin typeface="Poppins"/>
                <a:cs typeface="Poppins"/>
                <a:sym typeface="Poppins Medium"/>
              </a:rPr>
              <a:t>Set </a:t>
            </a:r>
            <a:r>
              <a:rPr lang="de-DE" sz="1200" dirty="0" err="1">
                <a:solidFill>
                  <a:srgbClr val="434343"/>
                </a:solidFill>
                <a:latin typeface="Poppins"/>
                <a:cs typeface="Poppins"/>
                <a:sym typeface="Poppins Medium"/>
              </a:rPr>
              <a:t>year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index</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all </a:t>
            </a: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Renamed</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columns</a:t>
            </a:r>
            <a:endParaRPr lang="de-DE" sz="1200" dirty="0">
              <a:solidFill>
                <a:srgbClr val="434343"/>
              </a:solidFill>
              <a:latin typeface="Poppins"/>
              <a:cs typeface="Poppins"/>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concatenated</a:t>
            </a:r>
            <a:r>
              <a:rPr lang="de-DE" sz="1200" dirty="0">
                <a:solidFill>
                  <a:srgbClr val="434343"/>
                </a:solidFill>
                <a:latin typeface="Poppins"/>
                <a:cs typeface="Poppins"/>
                <a:sym typeface="Poppins Medium"/>
              </a:rPr>
              <a:t> </a:t>
            </a:r>
            <a:endParaRPr sz="1200" dirty="0">
              <a:solidFill>
                <a:srgbClr val="434343"/>
              </a:solidFill>
              <a:latin typeface="Poppins"/>
              <a:cs typeface="Poppins"/>
              <a:sym typeface="Poppins Medium"/>
            </a:endParaRPr>
          </a:p>
        </p:txBody>
      </p:sp>
      <p:sp>
        <p:nvSpPr>
          <p:cNvPr id="124" name="Google Shape;124;p23"/>
          <p:cNvSpPr txBox="1"/>
          <p:nvPr/>
        </p:nvSpPr>
        <p:spPr>
          <a:xfrm>
            <a:off x="1493837" y="428225"/>
            <a:ext cx="615632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Linear regression model -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A9DBC7E-685D-8C5B-385E-8F8529D6BF6D}"/>
              </a:ext>
            </a:extLst>
          </p:cNvPr>
          <p:cNvPicPr>
            <a:picLocks noChangeAspect="1"/>
          </p:cNvPicPr>
          <p:nvPr/>
        </p:nvPicPr>
        <p:blipFill>
          <a:blip r:embed="rId4"/>
          <a:stretch>
            <a:fillRect/>
          </a:stretch>
        </p:blipFill>
        <p:spPr>
          <a:xfrm>
            <a:off x="1542422" y="1587963"/>
            <a:ext cx="6059155" cy="3177362"/>
          </a:xfrm>
          <a:prstGeom prst="rect">
            <a:avLst/>
          </a:prstGeom>
        </p:spPr>
      </p:pic>
    </p:spTree>
    <p:extLst>
      <p:ext uri="{BB962C8B-B14F-4D97-AF65-F5344CB8AC3E}">
        <p14:creationId xmlns:p14="http://schemas.microsoft.com/office/powerpoint/2010/main" val="294189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1009859"/>
            <a:ext cx="4658700" cy="326136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1483789" y="515759"/>
            <a:ext cx="617642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Linear regression model -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F84A3D9F-F433-59B2-325F-12E0B6FCDB6B}"/>
              </a:ext>
            </a:extLst>
          </p:cNvPr>
          <p:cNvPicPr>
            <a:picLocks noChangeAspect="1"/>
          </p:cNvPicPr>
          <p:nvPr/>
        </p:nvPicPr>
        <p:blipFill>
          <a:blip r:embed="rId4"/>
          <a:stretch>
            <a:fillRect/>
          </a:stretch>
        </p:blipFill>
        <p:spPr>
          <a:xfrm>
            <a:off x="2339860" y="1383950"/>
            <a:ext cx="4464279" cy="27496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2132400" y="37817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a:solidFill>
                  <a:srgbClr val="2DC5FA"/>
                </a:solidFill>
                <a:latin typeface="Poppins"/>
                <a:ea typeface="Poppins"/>
                <a:cs typeface="Poppins"/>
                <a:sym typeface="Poppins"/>
              </a:rPr>
              <a:t>Regression </a:t>
            </a:r>
            <a:r>
              <a:rPr lang="de-DE" sz="2300" b="1" dirty="0" err="1">
                <a:solidFill>
                  <a:srgbClr val="2DC5FA"/>
                </a:solidFill>
                <a:latin typeface="Poppins"/>
                <a:ea typeface="Poppins"/>
                <a:cs typeface="Poppins"/>
                <a:sym typeface="Poppins"/>
              </a:rPr>
              <a:t>model</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result</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E745AF34-4830-C781-0D46-B2BB28148598}"/>
              </a:ext>
            </a:extLst>
          </p:cNvPr>
          <p:cNvPicPr>
            <a:picLocks noChangeAspect="1"/>
          </p:cNvPicPr>
          <p:nvPr/>
        </p:nvPicPr>
        <p:blipFill>
          <a:blip r:embed="rId4"/>
          <a:stretch>
            <a:fillRect/>
          </a:stretch>
        </p:blipFill>
        <p:spPr>
          <a:xfrm>
            <a:off x="1105555" y="922325"/>
            <a:ext cx="6932890" cy="36346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2132400" y="2102675"/>
            <a:ext cx="487920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de-DE" sz="2300" b="1" dirty="0" err="1">
                <a:solidFill>
                  <a:srgbClr val="2DC5FA"/>
                </a:solidFill>
                <a:latin typeface="Poppins"/>
                <a:ea typeface="Poppins"/>
                <a:cs typeface="Poppins"/>
                <a:sym typeface="Poppins"/>
              </a:rPr>
              <a:t>How</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can</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we</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reduce</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the</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confrontation</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with</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wepons</a:t>
            </a:r>
            <a:r>
              <a:rPr lang="de-DE" sz="2300" b="1" dirty="0">
                <a:solidFill>
                  <a:srgbClr val="2DC5FA"/>
                </a:solidFill>
                <a:latin typeface="Poppins"/>
                <a:ea typeface="Poppins"/>
                <a:cs typeface="Poppins"/>
                <a:sym typeface="Poppins"/>
              </a:rPr>
              <a:t> on </a:t>
            </a:r>
            <a:r>
              <a:rPr lang="de-DE" sz="2300" b="1" dirty="0" err="1">
                <a:solidFill>
                  <a:srgbClr val="2DC5FA"/>
                </a:solidFill>
                <a:latin typeface="Poppins"/>
                <a:ea typeface="Poppins"/>
                <a:cs typeface="Poppins"/>
                <a:sym typeface="Poppins"/>
              </a:rPr>
              <a:t>socil</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media</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for</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children</a:t>
            </a:r>
            <a:r>
              <a:rPr lang="de-DE" sz="2300" b="1" dirty="0">
                <a:solidFill>
                  <a:srgbClr val="2DC5FA"/>
                </a:solidFill>
                <a:latin typeface="Poppins"/>
                <a:ea typeface="Poppins"/>
                <a:cs typeface="Poppins"/>
                <a:sym typeface="Poppins"/>
              </a:rPr>
              <a:t>?</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46895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50000"/>
              </a:lnSpc>
              <a:spcBef>
                <a:spcPts val="0"/>
              </a:spcBef>
              <a:spcAft>
                <a:spcPts val="0"/>
              </a:spcAft>
              <a:buFont typeface="Arial" panose="020B0604020202020204" pitchFamily="34" charset="0"/>
              <a:buChar char="•"/>
            </a:pPr>
            <a:r>
              <a:rPr lang="de-DE" sz="1200" dirty="0">
                <a:solidFill>
                  <a:srgbClr val="434343"/>
                </a:solidFill>
                <a:latin typeface="Poppins"/>
                <a:cs typeface="Poppins"/>
                <a:sym typeface="Poppins Medium"/>
              </a:rPr>
              <a:t>Experiment </a:t>
            </a:r>
            <a:r>
              <a:rPr lang="de-DE" sz="1200" dirty="0" err="1">
                <a:solidFill>
                  <a:srgbClr val="434343"/>
                </a:solidFill>
                <a:latin typeface="Poppins"/>
                <a:cs typeface="Poppins"/>
                <a:sym typeface="Poppins Medium"/>
              </a:rPr>
              <a:t>with</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libaries</a:t>
            </a:r>
            <a:r>
              <a:rPr lang="de-DE" sz="1200" dirty="0">
                <a:solidFill>
                  <a:srgbClr val="434343"/>
                </a:solidFill>
                <a:latin typeface="Poppins"/>
                <a:cs typeface="Poppins"/>
                <a:sym typeface="Poppins Medium"/>
              </a:rPr>
              <a:t> such </a:t>
            </a:r>
            <a:r>
              <a:rPr lang="de-DE" sz="1200" dirty="0" err="1">
                <a:solidFill>
                  <a:srgbClr val="434343"/>
                </a:solidFill>
                <a:latin typeface="Poppins"/>
                <a:cs typeface="Poppins"/>
                <a:sym typeface="Poppins Medium"/>
              </a:rPr>
              <a:t>as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pillow</a:t>
            </a:r>
            <a:r>
              <a:rPr lang="de-DE" sz="1200" dirty="0">
                <a:solidFill>
                  <a:srgbClr val="434343"/>
                </a:solidFill>
                <a:latin typeface="Poppins"/>
                <a:cs typeface="Poppins"/>
                <a:sym typeface="Poppins Medium"/>
              </a:rPr>
              <a:t> and </a:t>
            </a:r>
            <a:r>
              <a:rPr lang="de-DE" sz="1200" dirty="0" err="1">
                <a:solidFill>
                  <a:srgbClr val="434343"/>
                </a:solidFill>
                <a:latin typeface="Poppins"/>
                <a:cs typeface="Poppins"/>
                <a:sym typeface="Poppins Medium"/>
              </a:rPr>
              <a:t>matplotlib</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image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libary</a:t>
            </a:r>
            <a:r>
              <a:rPr lang="de-DE" sz="1200" dirty="0">
                <a:solidFill>
                  <a:srgbClr val="434343"/>
                </a:solidFill>
                <a:latin typeface="Poppins"/>
                <a:cs typeface="Poppins"/>
                <a:sym typeface="Poppins Medium"/>
              </a:rPr>
              <a:t> etc.</a:t>
            </a:r>
          </a:p>
          <a:p>
            <a:pPr marL="171450" lvl="0" indent="-171450" algn="l" rtl="0">
              <a:lnSpc>
                <a:spcPct val="250000"/>
              </a:lnSpc>
              <a:spcBef>
                <a:spcPts val="0"/>
              </a:spcBef>
              <a:spcAft>
                <a:spcPts val="0"/>
              </a:spcAft>
              <a:buFont typeface="Arial" panose="020B0604020202020204" pitchFamily="34" charset="0"/>
              <a:buChar char="•"/>
            </a:pPr>
            <a:r>
              <a:rPr lang="de-DE" sz="1200" dirty="0">
                <a:solidFill>
                  <a:srgbClr val="434343"/>
                </a:solidFill>
                <a:latin typeface="Poppins"/>
                <a:cs typeface="Poppins"/>
                <a:sym typeface="Poppins Medium"/>
              </a:rPr>
              <a:t>Picture </a:t>
            </a:r>
            <a:r>
              <a:rPr lang="de-DE" sz="1200" dirty="0" err="1">
                <a:solidFill>
                  <a:srgbClr val="434343"/>
                </a:solidFill>
                <a:latin typeface="Poppins"/>
                <a:cs typeface="Poppins"/>
                <a:sym typeface="Poppins Medium"/>
              </a:rPr>
              <a:t>collection</a:t>
            </a:r>
            <a:r>
              <a:rPr lang="de-DE" sz="1200" dirty="0">
                <a:solidFill>
                  <a:srgbClr val="434343"/>
                </a:solidFill>
                <a:latin typeface="Poppins"/>
                <a:cs typeface="Poppins"/>
                <a:sym typeface="Poppins Medium"/>
              </a:rPr>
              <a:t> </a:t>
            </a:r>
          </a:p>
          <a:p>
            <a:pPr marL="171450" lvl="0" indent="-171450" algn="l" rtl="0">
              <a:lnSpc>
                <a:spcPct val="25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Cleaning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pictures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arranging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picture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matrix</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 typeface="Arial" panose="020B0604020202020204" pitchFamily="34" charset="0"/>
              <a:buChar char="•"/>
            </a:pPr>
            <a:r>
              <a:rPr lang="de-DE" sz="1200" dirty="0">
                <a:solidFill>
                  <a:srgbClr val="434343"/>
                </a:solidFill>
                <a:latin typeface="Poppins"/>
                <a:cs typeface="Poppins"/>
                <a:sym typeface="Poppins Medium"/>
              </a:rPr>
              <a:t>Building </a:t>
            </a:r>
            <a:r>
              <a:rPr lang="de-DE" sz="1200" dirty="0" err="1">
                <a:solidFill>
                  <a:srgbClr val="434343"/>
                </a:solidFill>
                <a:latin typeface="Poppins"/>
                <a:cs typeface="Poppins"/>
                <a:sym typeface="Poppins Medium"/>
              </a:rPr>
              <a:t>model</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Trying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hyperparamter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tuning</a:t>
            </a:r>
            <a:endParaRPr lang="de-DE" sz="1200" dirty="0">
              <a:solidFill>
                <a:srgbClr val="434343"/>
              </a:solidFill>
              <a:latin typeface="Poppins"/>
              <a:cs typeface="Poppins"/>
              <a:sym typeface="Poppins Medium"/>
            </a:endParaRPr>
          </a:p>
          <a:p>
            <a:pPr marL="171450" lvl="0" indent="-171450" algn="l" rtl="0">
              <a:spcBef>
                <a:spcPts val="0"/>
              </a:spcBef>
              <a:spcAft>
                <a:spcPts val="0"/>
              </a:spcAft>
              <a:buFont typeface="Wingdings" panose="05000000000000000000" pitchFamily="2" charset="2"/>
              <a:buChar char="à"/>
            </a:pPr>
            <a:r>
              <a:rPr lang="de-DE" sz="1200" dirty="0" err="1">
                <a:solidFill>
                  <a:srgbClr val="434343"/>
                </a:solidFill>
                <a:latin typeface="Poppins"/>
                <a:cs typeface="Poppins"/>
                <a:sym typeface="Poppins Medium"/>
              </a:rPr>
              <a:t>Consistently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retrieved</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bad</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results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no</a:t>
            </a:r>
            <a:r>
              <a:rPr lang="de-DE" sz="1200" dirty="0">
                <a:solidFill>
                  <a:srgbClr val="434343"/>
                </a:solidFill>
                <a:latin typeface="Poppins"/>
                <a:cs typeface="Poppins"/>
                <a:sym typeface="Poppins Medium"/>
              </a:rPr>
              <a:t> matter </a:t>
            </a:r>
            <a:r>
              <a:rPr lang="de-DE" sz="1200" dirty="0" err="1">
                <a:solidFill>
                  <a:srgbClr val="434343"/>
                </a:solidFill>
                <a:latin typeface="Poppins"/>
                <a:cs typeface="Poppins"/>
                <a:sym typeface="Poppins Medium"/>
              </a:rPr>
              <a:t>the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parameters</a:t>
            </a:r>
            <a:endParaRPr lang="de-DE" sz="1200" dirty="0">
              <a:solidFill>
                <a:srgbClr val="434343"/>
              </a:solidFill>
              <a:latin typeface="Poppins"/>
              <a:cs typeface="Poppins"/>
              <a:sym typeface="Poppins Medium"/>
            </a:endParaRPr>
          </a:p>
          <a:p>
            <a:pPr marL="171450" lvl="0" indent="-171450" algn="l" rtl="0">
              <a:spcBef>
                <a:spcPts val="0"/>
              </a:spcBef>
              <a:spcAft>
                <a:spcPts val="0"/>
              </a:spcAft>
              <a:buFont typeface="Wingdings" panose="05000000000000000000" pitchFamily="2" charset="2"/>
              <a:buChar char="à"/>
            </a:pPr>
            <a:r>
              <a:rPr lang="de-DE" sz="1200" dirty="0" err="1">
                <a:solidFill>
                  <a:srgbClr val="434343"/>
                </a:solidFill>
                <a:latin typeface="Poppins"/>
                <a:cs typeface="Poppins"/>
                <a:sym typeface="Poppins Medium"/>
              </a:rPr>
              <a:t>Decided</a:t>
            </a:r>
            <a:r>
              <a:rPr lang="de-DE" sz="1200" dirty="0">
                <a:solidFill>
                  <a:srgbClr val="434343"/>
                </a:solidFill>
                <a:latin typeface="Poppins"/>
                <a:cs typeface="Poppins"/>
                <a:sym typeface="Poppins Medium"/>
              </a:rPr>
              <a:t> I </a:t>
            </a:r>
            <a:r>
              <a:rPr lang="de-DE" sz="1200" dirty="0" err="1">
                <a:solidFill>
                  <a:srgbClr val="434343"/>
                </a:solidFill>
                <a:latin typeface="Poppins"/>
                <a:cs typeface="Poppins"/>
                <a:sym typeface="Poppins Medium"/>
              </a:rPr>
              <a:t>had</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prepare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data</a:t>
            </a:r>
            <a:r>
              <a:rPr lang="de-DE" sz="1200" dirty="0">
                <a:solidFill>
                  <a:srgbClr val="434343"/>
                </a:solidFill>
                <a:latin typeface="Poppins"/>
                <a:cs typeface="Poppins"/>
                <a:sym typeface="Poppins Medium"/>
              </a:rPr>
              <a:t> in a different </a:t>
            </a:r>
            <a:r>
              <a:rPr lang="de-DE" sz="1200" dirty="0" err="1">
                <a:solidFill>
                  <a:srgbClr val="434343"/>
                </a:solidFill>
                <a:latin typeface="Poppins"/>
                <a:cs typeface="Poppins"/>
                <a:sym typeface="Poppins Medium"/>
              </a:rPr>
              <a:t>way</a:t>
            </a:r>
            <a:endParaRPr lang="de-DE" sz="1200" dirty="0">
              <a:solidFill>
                <a:srgbClr val="434343"/>
              </a:solidFill>
              <a:latin typeface="Poppins"/>
              <a:cs typeface="Poppins"/>
              <a:sym typeface="Poppins Medium"/>
            </a:endParaRPr>
          </a:p>
        </p:txBody>
      </p:sp>
      <p:sp>
        <p:nvSpPr>
          <p:cNvPr id="136" name="Google Shape;136;p25"/>
          <p:cNvSpPr txBox="1"/>
          <p:nvPr/>
        </p:nvSpPr>
        <p:spPr>
          <a:xfrm>
            <a:off x="561000" y="428225"/>
            <a:ext cx="5698346"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Preparation and Creation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6E4FC2EC-4FCB-3FA3-23D7-77137C572D1B}"/>
              </a:ext>
            </a:extLst>
          </p:cNvPr>
          <p:cNvPicPr>
            <a:picLocks noChangeAspect="1"/>
          </p:cNvPicPr>
          <p:nvPr/>
        </p:nvPicPr>
        <p:blipFill>
          <a:blip r:embed="rId4"/>
          <a:stretch>
            <a:fillRect/>
          </a:stretch>
        </p:blipFill>
        <p:spPr>
          <a:xfrm>
            <a:off x="5127048" y="1085567"/>
            <a:ext cx="3589118" cy="3022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1136803" y="2324700"/>
            <a:ext cx="6870394"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Pixel organization and manipulation</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21742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495090" y="506004"/>
            <a:ext cx="6870394"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de-DE" sz="2300" b="1" dirty="0">
                <a:solidFill>
                  <a:srgbClr val="2DC5FA"/>
                </a:solidFill>
                <a:latin typeface="Poppins"/>
                <a:ea typeface="Poppins"/>
                <a:cs typeface="Poppins"/>
                <a:sym typeface="Poppins"/>
              </a:rPr>
              <a:t>Grey </a:t>
            </a:r>
            <a:r>
              <a:rPr lang="de-DE" sz="2300" b="1" dirty="0" err="1">
                <a:solidFill>
                  <a:srgbClr val="2DC5FA"/>
                </a:solidFill>
                <a:latin typeface="Poppins"/>
                <a:ea typeface="Poppins"/>
                <a:cs typeface="Poppins"/>
                <a:sym typeface="Poppins"/>
              </a:rPr>
              <a:t>shading</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A60E4865-7BD8-32DC-5D08-AD0CF90ED602}"/>
              </a:ext>
            </a:extLst>
          </p:cNvPr>
          <p:cNvPicPr>
            <a:picLocks noChangeAspect="1"/>
          </p:cNvPicPr>
          <p:nvPr/>
        </p:nvPicPr>
        <p:blipFill>
          <a:blip r:embed="rId4"/>
          <a:stretch>
            <a:fillRect/>
          </a:stretch>
        </p:blipFill>
        <p:spPr>
          <a:xfrm>
            <a:off x="4683143" y="1339542"/>
            <a:ext cx="4064879" cy="3086513"/>
          </a:xfrm>
          <a:prstGeom prst="rect">
            <a:avLst/>
          </a:prstGeom>
        </p:spPr>
      </p:pic>
      <p:pic>
        <p:nvPicPr>
          <p:cNvPr id="5" name="Picture 4">
            <a:extLst>
              <a:ext uri="{FF2B5EF4-FFF2-40B4-BE49-F238E27FC236}">
                <a16:creationId xmlns:a16="http://schemas.microsoft.com/office/drawing/2014/main" id="{4A4289FC-8DF5-90A1-121A-6E0D8ADDABB0}"/>
              </a:ext>
            </a:extLst>
          </p:cNvPr>
          <p:cNvPicPr>
            <a:picLocks noChangeAspect="1"/>
          </p:cNvPicPr>
          <p:nvPr/>
        </p:nvPicPr>
        <p:blipFill>
          <a:blip r:embed="rId5"/>
          <a:stretch>
            <a:fillRect/>
          </a:stretch>
        </p:blipFill>
        <p:spPr>
          <a:xfrm>
            <a:off x="436453" y="1333710"/>
            <a:ext cx="3879824" cy="2945998"/>
          </a:xfrm>
          <a:prstGeom prst="rect">
            <a:avLst/>
          </a:prstGeom>
        </p:spPr>
      </p:pic>
    </p:spTree>
    <p:extLst>
      <p:ext uri="{BB962C8B-B14F-4D97-AF65-F5344CB8AC3E}">
        <p14:creationId xmlns:p14="http://schemas.microsoft.com/office/powerpoint/2010/main" val="305303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495090" y="506004"/>
            <a:ext cx="6870394"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de-DE" sz="2300" b="1" dirty="0" err="1">
                <a:solidFill>
                  <a:srgbClr val="2DC5FA"/>
                </a:solidFill>
                <a:latin typeface="Poppins"/>
                <a:ea typeface="Poppins"/>
                <a:cs typeface="Poppins"/>
                <a:sym typeface="Poppins"/>
              </a:rPr>
              <a:t>Threshholding</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A8686B1-7ABE-E15B-01D1-9A875C57777C}"/>
              </a:ext>
            </a:extLst>
          </p:cNvPr>
          <p:cNvPicPr>
            <a:picLocks noChangeAspect="1"/>
          </p:cNvPicPr>
          <p:nvPr/>
        </p:nvPicPr>
        <p:blipFill>
          <a:blip r:embed="rId4"/>
          <a:stretch>
            <a:fillRect/>
          </a:stretch>
        </p:blipFill>
        <p:spPr>
          <a:xfrm>
            <a:off x="1120872" y="1576203"/>
            <a:ext cx="6891494" cy="2507592"/>
          </a:xfrm>
          <a:prstGeom prst="rect">
            <a:avLst/>
          </a:prstGeom>
        </p:spPr>
      </p:pic>
    </p:spTree>
    <p:extLst>
      <p:ext uri="{BB962C8B-B14F-4D97-AF65-F5344CB8AC3E}">
        <p14:creationId xmlns:p14="http://schemas.microsoft.com/office/powerpoint/2010/main" val="117251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495090" y="506004"/>
            <a:ext cx="6870394"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de-DE" sz="2300" b="1" dirty="0">
                <a:solidFill>
                  <a:srgbClr val="2DC5FA"/>
                </a:solidFill>
                <a:latin typeface="Poppins"/>
                <a:ea typeface="Poppins"/>
                <a:cs typeface="Poppins"/>
                <a:sym typeface="Poppins"/>
              </a:rPr>
              <a:t>Clustering </a:t>
            </a:r>
            <a:r>
              <a:rPr lang="de-DE" sz="2300" b="1" dirty="0" err="1">
                <a:solidFill>
                  <a:srgbClr val="2DC5FA"/>
                </a:solidFill>
                <a:latin typeface="Poppins"/>
                <a:ea typeface="Poppins"/>
                <a:cs typeface="Poppins"/>
                <a:sym typeface="Poppins"/>
              </a:rPr>
              <a:t>pixels</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using</a:t>
            </a:r>
            <a:r>
              <a:rPr lang="de-DE" sz="2300" b="1" dirty="0">
                <a:solidFill>
                  <a:srgbClr val="2DC5FA"/>
                </a:solidFill>
                <a:latin typeface="Poppins"/>
                <a:ea typeface="Poppins"/>
                <a:cs typeface="Poppins"/>
                <a:sym typeface="Poppins"/>
              </a:rPr>
              <a:t> KMEANS</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E0AA56E5-4726-A65C-812B-78F495089160}"/>
              </a:ext>
            </a:extLst>
          </p:cNvPr>
          <p:cNvPicPr>
            <a:picLocks noChangeAspect="1"/>
          </p:cNvPicPr>
          <p:nvPr/>
        </p:nvPicPr>
        <p:blipFill>
          <a:blip r:embed="rId4"/>
          <a:stretch>
            <a:fillRect/>
          </a:stretch>
        </p:blipFill>
        <p:spPr>
          <a:xfrm>
            <a:off x="5278639" y="1348865"/>
            <a:ext cx="3097467" cy="3097467"/>
          </a:xfrm>
          <a:prstGeom prst="rect">
            <a:avLst/>
          </a:prstGeom>
        </p:spPr>
      </p:pic>
      <p:pic>
        <p:nvPicPr>
          <p:cNvPr id="7" name="Picture 6">
            <a:extLst>
              <a:ext uri="{FF2B5EF4-FFF2-40B4-BE49-F238E27FC236}">
                <a16:creationId xmlns:a16="http://schemas.microsoft.com/office/drawing/2014/main" id="{D436CEBE-A431-0F1D-564E-C82B485B528E}"/>
              </a:ext>
            </a:extLst>
          </p:cNvPr>
          <p:cNvPicPr>
            <a:picLocks noChangeAspect="1"/>
          </p:cNvPicPr>
          <p:nvPr/>
        </p:nvPicPr>
        <p:blipFill>
          <a:blip r:embed="rId5"/>
          <a:stretch>
            <a:fillRect/>
          </a:stretch>
        </p:blipFill>
        <p:spPr>
          <a:xfrm>
            <a:off x="767896" y="1348865"/>
            <a:ext cx="3097467" cy="3097467"/>
          </a:xfrm>
          <a:prstGeom prst="rect">
            <a:avLst/>
          </a:prstGeom>
        </p:spPr>
      </p:pic>
    </p:spTree>
    <p:extLst>
      <p:ext uri="{BB962C8B-B14F-4D97-AF65-F5344CB8AC3E}">
        <p14:creationId xmlns:p14="http://schemas.microsoft.com/office/powerpoint/2010/main" val="1136184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4"/>
            <a:ext cx="4658700" cy="36396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solidFill>
                  <a:srgbClr val="434343"/>
                </a:solidFill>
                <a:latin typeface="Poppins"/>
                <a:ea typeface="Poppins"/>
                <a:cs typeface="Poppins"/>
                <a:sym typeface="Poppins"/>
              </a:rPr>
              <a:t>Domain</a:t>
            </a:r>
          </a:p>
          <a:p>
            <a:pPr marL="0" lvl="0" indent="0" algn="l" rtl="0">
              <a:spcBef>
                <a:spcPts val="0"/>
              </a:spcBef>
              <a:spcAft>
                <a:spcPts val="0"/>
              </a:spcAft>
              <a:buNone/>
            </a:pPr>
            <a:r>
              <a:rPr lang="en" sz="1100" dirty="0">
                <a:solidFill>
                  <a:srgbClr val="434343"/>
                </a:solidFill>
                <a:latin typeface="Poppins"/>
                <a:ea typeface="Poppins"/>
                <a:cs typeface="Poppins"/>
                <a:sym typeface="Poppins"/>
              </a:rPr>
              <a:t>Impacts of social media on society and on gun violence in the US</a:t>
            </a:r>
          </a:p>
          <a:p>
            <a:pPr marL="0" lvl="0" indent="0" algn="l" rtl="0">
              <a:spcBef>
                <a:spcPts val="0"/>
              </a:spcBef>
              <a:spcAft>
                <a:spcPts val="0"/>
              </a:spcAft>
              <a:buNone/>
            </a:pPr>
            <a:endParaRPr lang="en" sz="1100" dirty="0">
              <a:solidFill>
                <a:srgbClr val="434343"/>
              </a:solidFill>
              <a:latin typeface="Poppins"/>
              <a:ea typeface="Poppins"/>
              <a:cs typeface="Poppins"/>
              <a:sym typeface="Poppins"/>
            </a:endParaRPr>
          </a:p>
          <a:p>
            <a:pPr marL="0" lvl="0" indent="0" algn="l" rtl="0">
              <a:spcBef>
                <a:spcPts val="0"/>
              </a:spcBef>
              <a:spcAft>
                <a:spcPts val="0"/>
              </a:spcAft>
              <a:buNone/>
            </a:pPr>
            <a:r>
              <a:rPr lang="en" sz="1100" b="1" dirty="0">
                <a:solidFill>
                  <a:srgbClr val="434343"/>
                </a:solidFill>
                <a:latin typeface="Poppins"/>
                <a:ea typeface="Poppins"/>
                <a:cs typeface="Poppins"/>
                <a:sym typeface="Poppins"/>
              </a:rPr>
              <a:t>Main Hypothesis</a:t>
            </a:r>
          </a:p>
          <a:p>
            <a:pPr marL="0" lvl="0" indent="0" algn="l" rtl="0">
              <a:spcBef>
                <a:spcPts val="0"/>
              </a:spcBef>
              <a:spcAft>
                <a:spcPts val="0"/>
              </a:spcAft>
              <a:buNone/>
            </a:pPr>
            <a:r>
              <a:rPr lang="en-US" sz="1100" dirty="0">
                <a:solidFill>
                  <a:srgbClr val="434343"/>
                </a:solidFill>
                <a:latin typeface="Poppins"/>
                <a:ea typeface="Poppins"/>
                <a:cs typeface="Poppins"/>
                <a:sym typeface="Poppins"/>
              </a:rPr>
              <a:t>Through an early confrontation with violence and weapons on social media, children in current generation are getting used to this kind of content and are therefor less inhibited to use violent methods when facing a problem, dispute, struggling with mental illness etc.</a:t>
            </a:r>
            <a:endParaRPr sz="1100" dirty="0">
              <a:solidFill>
                <a:srgbClr val="434343"/>
              </a:solidFill>
              <a:latin typeface="Poppins"/>
              <a:ea typeface="Poppins"/>
              <a:cs typeface="Poppins"/>
              <a:sym typeface="Poppins"/>
            </a:endParaRPr>
          </a:p>
          <a:p>
            <a:pPr marL="0" lvl="0" indent="0" algn="l" rtl="0">
              <a:spcBef>
                <a:spcPts val="0"/>
              </a:spcBef>
              <a:spcAft>
                <a:spcPts val="0"/>
              </a:spcAft>
              <a:buNone/>
            </a:pPr>
            <a:endParaRPr sz="1100" b="1" dirty="0">
              <a:solidFill>
                <a:srgbClr val="434343"/>
              </a:solidFill>
              <a:latin typeface="Poppins"/>
              <a:ea typeface="Poppins"/>
              <a:cs typeface="Poppins"/>
              <a:sym typeface="Poppins"/>
            </a:endParaRPr>
          </a:p>
          <a:p>
            <a:pPr marL="0" lvl="0" indent="0" algn="l" rtl="0">
              <a:spcBef>
                <a:spcPts val="0"/>
              </a:spcBef>
              <a:spcAft>
                <a:spcPts val="0"/>
              </a:spcAft>
              <a:buNone/>
            </a:pPr>
            <a:r>
              <a:rPr lang="de-DE" sz="1100" b="1" dirty="0" err="1">
                <a:solidFill>
                  <a:srgbClr val="434343"/>
                </a:solidFill>
                <a:latin typeface="Poppins"/>
                <a:ea typeface="Poppins"/>
                <a:cs typeface="Poppins"/>
                <a:sym typeface="Poppins"/>
              </a:rPr>
              <a:t>To</a:t>
            </a:r>
            <a:r>
              <a:rPr lang="de-DE" sz="1100" b="1" dirty="0">
                <a:solidFill>
                  <a:srgbClr val="434343"/>
                </a:solidFill>
                <a:latin typeface="Poppins"/>
                <a:ea typeface="Poppins"/>
                <a:cs typeface="Poppins"/>
                <a:sym typeface="Poppins"/>
              </a:rPr>
              <a:t> do</a:t>
            </a:r>
          </a:p>
          <a:p>
            <a:pPr marL="171450" lvl="0" indent="-171450" algn="l" rtl="0">
              <a:spcBef>
                <a:spcPts val="0"/>
              </a:spcBef>
              <a:spcAft>
                <a:spcPts val="0"/>
              </a:spcAft>
              <a:buFont typeface="Arial" panose="020B0604020202020204" pitchFamily="34" charset="0"/>
              <a:buChar char="•"/>
            </a:pPr>
            <a:endParaRPr sz="1100" b="1"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What</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factors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might</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have</a:t>
            </a:r>
            <a:r>
              <a:rPr lang="de-DE" sz="1100" dirty="0">
                <a:solidFill>
                  <a:srgbClr val="434343"/>
                </a:solidFill>
                <a:latin typeface="Poppins"/>
                <a:ea typeface="Poppins"/>
                <a:cs typeface="Poppins"/>
                <a:sym typeface="Poppins"/>
              </a:rPr>
              <a:t> an </a:t>
            </a:r>
            <a:r>
              <a:rPr lang="de-DE" sz="1100" dirty="0" err="1">
                <a:solidFill>
                  <a:srgbClr val="434343"/>
                </a:solidFill>
                <a:latin typeface="Poppins"/>
                <a:ea typeface="Poppins"/>
                <a:cs typeface="Poppins"/>
                <a:sym typeface="Poppins"/>
              </a:rPr>
              <a:t>impact</a:t>
            </a:r>
            <a:r>
              <a:rPr lang="de-DE" sz="1100" dirty="0">
                <a:solidFill>
                  <a:srgbClr val="434343"/>
                </a:solidFill>
                <a:latin typeface="Poppins"/>
                <a:ea typeface="Poppins"/>
                <a:cs typeface="Poppins"/>
                <a:sym typeface="Poppins"/>
              </a:rPr>
              <a:t> on/</a:t>
            </a:r>
            <a:r>
              <a:rPr lang="de-DE" sz="1100" dirty="0" err="1">
                <a:solidFill>
                  <a:srgbClr val="434343"/>
                </a:solidFill>
                <a:latin typeface="Poppins"/>
                <a:ea typeface="Poppins"/>
                <a:cs typeface="Poppins"/>
                <a:sym typeface="Poppins"/>
              </a:rPr>
              <a:t>correlation</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with</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increase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of</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gun</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violence</a:t>
            </a:r>
            <a:r>
              <a:rPr lang="de-DE" sz="1100" dirty="0">
                <a:solidFill>
                  <a:srgbClr val="434343"/>
                </a:solidFill>
                <a:latin typeface="Poppins"/>
                <a:ea typeface="Poppins"/>
                <a:cs typeface="Poppins"/>
                <a:sym typeface="Poppins"/>
              </a:rPr>
              <a:t>?</a:t>
            </a:r>
          </a:p>
          <a:p>
            <a:pPr marL="171450" lvl="0" indent="-171450" algn="l" rtl="0">
              <a:spcBef>
                <a:spcPts val="0"/>
              </a:spcBef>
              <a:spcAft>
                <a:spcPts val="0"/>
              </a:spcAft>
              <a:buFont typeface="Arial" panose="020B0604020202020204" pitchFamily="34" charset="0"/>
              <a:buChar char="•"/>
            </a:pPr>
            <a:endParaRPr lang="de-DE" sz="1100"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Is</a:t>
            </a:r>
            <a:r>
              <a:rPr lang="de-DE" sz="1100" dirty="0">
                <a:solidFill>
                  <a:srgbClr val="434343"/>
                </a:solidFill>
                <a:latin typeface="Poppins"/>
                <a:ea typeface="Poppins"/>
                <a:cs typeface="Poppins"/>
                <a:sym typeface="Poppins"/>
              </a:rPr>
              <a:t> Hypothesis </a:t>
            </a:r>
            <a:r>
              <a:rPr lang="de-DE" sz="1100" dirty="0" err="1">
                <a:solidFill>
                  <a:srgbClr val="434343"/>
                </a:solidFill>
                <a:latin typeface="Poppins"/>
                <a:ea typeface="Poppins"/>
                <a:cs typeface="Poppins"/>
                <a:sym typeface="Poppins"/>
              </a:rPr>
              <a:t>supported</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by</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data</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analysis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results</a:t>
            </a:r>
            <a:r>
              <a:rPr lang="de-DE" sz="1100" dirty="0">
                <a:solidFill>
                  <a:srgbClr val="434343"/>
                </a:solidFill>
                <a:latin typeface="Poppins"/>
                <a:ea typeface="Poppins"/>
                <a:cs typeface="Poppins"/>
                <a:sym typeface="Poppins"/>
              </a:rPr>
              <a:t>?</a:t>
            </a:r>
          </a:p>
          <a:p>
            <a:pPr marL="171450" lvl="0" indent="-171450" algn="l" rtl="0">
              <a:spcBef>
                <a:spcPts val="0"/>
              </a:spcBef>
              <a:spcAft>
                <a:spcPts val="0"/>
              </a:spcAft>
              <a:buFont typeface="Arial" panose="020B0604020202020204" pitchFamily="34" charset="0"/>
              <a:buChar char="•"/>
            </a:pPr>
            <a:endParaRPr lang="de-DE" sz="1100" b="1"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How</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could</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we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protect</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children</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from</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being</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confronted</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with</a:t>
            </a:r>
            <a:r>
              <a:rPr lang="de-DE" sz="1100" dirty="0">
                <a:solidFill>
                  <a:srgbClr val="434343"/>
                </a:solidFill>
                <a:latin typeface="Poppins"/>
                <a:ea typeface="Poppins"/>
                <a:cs typeface="Poppins"/>
                <a:sym typeface="Poppins"/>
              </a:rPr>
              <a:t> such </a:t>
            </a:r>
            <a:r>
              <a:rPr lang="de-DE" sz="1100" dirty="0" err="1">
                <a:solidFill>
                  <a:srgbClr val="434343"/>
                </a:solidFill>
                <a:latin typeface="Poppins"/>
                <a:ea typeface="Poppins"/>
                <a:cs typeface="Poppins"/>
                <a:sym typeface="Poppins"/>
              </a:rPr>
              <a:t>content</a:t>
            </a:r>
            <a:r>
              <a:rPr lang="de-DE" sz="1100" dirty="0">
                <a:solidFill>
                  <a:srgbClr val="434343"/>
                </a:solidFill>
                <a:latin typeface="Poppins"/>
                <a:ea typeface="Poppins"/>
                <a:cs typeface="Poppins"/>
                <a:sym typeface="Poppins"/>
              </a:rPr>
              <a:t>?</a:t>
            </a:r>
            <a:endParaRPr sz="11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5"/>
          <p:cNvSpPr txBox="1"/>
          <p:nvPr/>
        </p:nvSpPr>
        <p:spPr>
          <a:xfrm>
            <a:off x="495090" y="506004"/>
            <a:ext cx="6870394"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de-DE" sz="2300" b="1" dirty="0">
                <a:solidFill>
                  <a:srgbClr val="2DC5FA"/>
                </a:solidFill>
                <a:latin typeface="Poppins"/>
                <a:ea typeface="Poppins"/>
                <a:cs typeface="Poppins"/>
                <a:sym typeface="Poppins"/>
              </a:rPr>
              <a:t>KMEANS </a:t>
            </a:r>
            <a:r>
              <a:rPr lang="de-DE" sz="2300" b="1" dirty="0" err="1">
                <a:solidFill>
                  <a:srgbClr val="2DC5FA"/>
                </a:solidFill>
                <a:latin typeface="Poppins"/>
                <a:ea typeface="Poppins"/>
                <a:cs typeface="Poppins"/>
                <a:sym typeface="Poppins"/>
              </a:rPr>
              <a:t>selecting</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nth</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most</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typical</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color</a:t>
            </a:r>
            <a:r>
              <a:rPr lang="de-DE" sz="2300" b="1" dirty="0">
                <a:solidFill>
                  <a:srgbClr val="2DC5FA"/>
                </a:solidFill>
                <a:latin typeface="Poppins"/>
                <a:ea typeface="Poppins"/>
                <a:cs typeface="Poppins"/>
                <a:sym typeface="Poppins"/>
              </a:rPr>
              <a:t>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EBAB361E-FF73-F753-A12C-D99561B08B28}"/>
              </a:ext>
            </a:extLst>
          </p:cNvPr>
          <p:cNvPicPr>
            <a:picLocks noChangeAspect="1"/>
          </p:cNvPicPr>
          <p:nvPr/>
        </p:nvPicPr>
        <p:blipFill>
          <a:blip r:embed="rId4"/>
          <a:stretch>
            <a:fillRect/>
          </a:stretch>
        </p:blipFill>
        <p:spPr>
          <a:xfrm>
            <a:off x="4945529" y="1095459"/>
            <a:ext cx="3542037" cy="3542037"/>
          </a:xfrm>
          <a:prstGeom prst="rect">
            <a:avLst/>
          </a:prstGeom>
        </p:spPr>
      </p:pic>
      <p:pic>
        <p:nvPicPr>
          <p:cNvPr id="5" name="Picture 4">
            <a:extLst>
              <a:ext uri="{FF2B5EF4-FFF2-40B4-BE49-F238E27FC236}">
                <a16:creationId xmlns:a16="http://schemas.microsoft.com/office/drawing/2014/main" id="{8A3E63B3-3143-2DC5-4D7A-F5644AA72CD6}"/>
              </a:ext>
            </a:extLst>
          </p:cNvPr>
          <p:cNvPicPr>
            <a:picLocks noChangeAspect="1"/>
          </p:cNvPicPr>
          <p:nvPr/>
        </p:nvPicPr>
        <p:blipFill>
          <a:blip r:embed="rId5"/>
          <a:stretch>
            <a:fillRect/>
          </a:stretch>
        </p:blipFill>
        <p:spPr>
          <a:xfrm>
            <a:off x="656436" y="1095459"/>
            <a:ext cx="3542037" cy="3542037"/>
          </a:xfrm>
          <a:prstGeom prst="rect">
            <a:avLst/>
          </a:prstGeom>
        </p:spPr>
      </p:pic>
    </p:spTree>
    <p:extLst>
      <p:ext uri="{BB962C8B-B14F-4D97-AF65-F5344CB8AC3E}">
        <p14:creationId xmlns:p14="http://schemas.microsoft.com/office/powerpoint/2010/main" val="15407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50000"/>
              </a:lnSpc>
              <a:spcBef>
                <a:spcPts val="0"/>
              </a:spcBef>
              <a:spcAft>
                <a:spcPts val="0"/>
              </a:spcAft>
              <a:buFont typeface="Arial" panose="020B0604020202020204" pitchFamily="34" charset="0"/>
              <a:buChar char="•"/>
            </a:pPr>
            <a:r>
              <a:rPr lang="en-US" sz="1200" dirty="0">
                <a:solidFill>
                  <a:srgbClr val="434343"/>
                </a:solidFill>
                <a:latin typeface="Poppins"/>
                <a:cs typeface="Poppins"/>
                <a:sym typeface="Poppins Medium"/>
              </a:rPr>
              <a:t>Restructuring picture data by experimenting with the arrangement of pixels</a:t>
            </a:r>
          </a:p>
          <a:p>
            <a:pPr marL="171450" lvl="0" indent="-171450" algn="l" rtl="0">
              <a:lnSpc>
                <a:spcPct val="250000"/>
              </a:lnSpc>
              <a:spcBef>
                <a:spcPts val="0"/>
              </a:spcBef>
              <a:spcAft>
                <a:spcPts val="0"/>
              </a:spcAft>
              <a:buFont typeface="Arial" panose="020B0604020202020204" pitchFamily="34" charset="0"/>
              <a:buChar char="•"/>
            </a:pPr>
            <a:r>
              <a:rPr lang="en-US" sz="1200" dirty="0">
                <a:solidFill>
                  <a:srgbClr val="434343"/>
                </a:solidFill>
                <a:latin typeface="Poppins"/>
                <a:cs typeface="Poppins"/>
                <a:sym typeface="Poppins Medium"/>
              </a:rPr>
              <a:t>Rerunning models</a:t>
            </a:r>
          </a:p>
          <a:p>
            <a:pPr marL="171450" lvl="0" indent="-171450" algn="l" rtl="0">
              <a:lnSpc>
                <a:spcPct val="250000"/>
              </a:lnSpc>
              <a:spcBef>
                <a:spcPts val="0"/>
              </a:spcBef>
              <a:spcAft>
                <a:spcPts val="0"/>
              </a:spcAft>
              <a:buFont typeface="Arial" panose="020B0604020202020204" pitchFamily="34" charset="0"/>
              <a:buChar char="•"/>
            </a:pPr>
            <a:r>
              <a:rPr lang="en-US" sz="1200" dirty="0">
                <a:solidFill>
                  <a:srgbClr val="434343"/>
                </a:solidFill>
                <a:latin typeface="Poppins"/>
                <a:cs typeface="Poppins"/>
                <a:sym typeface="Poppins Medium"/>
              </a:rPr>
              <a:t>Comparing results</a:t>
            </a:r>
          </a:p>
          <a:p>
            <a:pPr marL="171450" lvl="0" indent="-171450" algn="l" rtl="0">
              <a:lnSpc>
                <a:spcPct val="250000"/>
              </a:lnSpc>
              <a:spcBef>
                <a:spcPts val="0"/>
              </a:spcBef>
              <a:spcAft>
                <a:spcPts val="0"/>
              </a:spcAft>
              <a:buFont typeface="Arial" panose="020B0604020202020204" pitchFamily="34" charset="0"/>
              <a:buChar char="•"/>
            </a:pPr>
            <a:r>
              <a:rPr lang="en-US" sz="1200" dirty="0">
                <a:solidFill>
                  <a:srgbClr val="434343"/>
                </a:solidFill>
                <a:latin typeface="Poppins"/>
                <a:cs typeface="Poppins"/>
                <a:sym typeface="Poppins Medium"/>
              </a:rPr>
              <a:t>Applying external datasets and predicting</a:t>
            </a:r>
          </a:p>
        </p:txBody>
      </p:sp>
      <p:sp>
        <p:nvSpPr>
          <p:cNvPr id="136" name="Google Shape;136;p25"/>
          <p:cNvSpPr txBox="1"/>
          <p:nvPr/>
        </p:nvSpPr>
        <p:spPr>
          <a:xfrm>
            <a:off x="560999" y="428225"/>
            <a:ext cx="5177997"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Preparation and Creation</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B9B2A4CE-9887-1F52-6974-CF18F8B5FE23}"/>
              </a:ext>
            </a:extLst>
          </p:cNvPr>
          <p:cNvPicPr>
            <a:picLocks noChangeAspect="1"/>
          </p:cNvPicPr>
          <p:nvPr/>
        </p:nvPicPr>
        <p:blipFill>
          <a:blip r:embed="rId4"/>
          <a:stretch>
            <a:fillRect/>
          </a:stretch>
        </p:blipFill>
        <p:spPr>
          <a:xfrm>
            <a:off x="7512225" y="656752"/>
            <a:ext cx="1207728" cy="1207728"/>
          </a:xfrm>
          <a:prstGeom prst="rect">
            <a:avLst/>
          </a:prstGeom>
        </p:spPr>
      </p:pic>
      <p:pic>
        <p:nvPicPr>
          <p:cNvPr id="7" name="Picture 6">
            <a:extLst>
              <a:ext uri="{FF2B5EF4-FFF2-40B4-BE49-F238E27FC236}">
                <a16:creationId xmlns:a16="http://schemas.microsoft.com/office/drawing/2014/main" id="{10931E7C-2B43-7518-39AF-ED9DEED5D2D5}"/>
              </a:ext>
            </a:extLst>
          </p:cNvPr>
          <p:cNvPicPr>
            <a:picLocks noChangeAspect="1"/>
          </p:cNvPicPr>
          <p:nvPr/>
        </p:nvPicPr>
        <p:blipFill>
          <a:blip r:embed="rId5"/>
          <a:stretch>
            <a:fillRect/>
          </a:stretch>
        </p:blipFill>
        <p:spPr>
          <a:xfrm>
            <a:off x="5796313" y="659129"/>
            <a:ext cx="1205351" cy="1205351"/>
          </a:xfrm>
          <a:prstGeom prst="rect">
            <a:avLst/>
          </a:prstGeom>
        </p:spPr>
      </p:pic>
      <p:pic>
        <p:nvPicPr>
          <p:cNvPr id="9" name="Picture 8">
            <a:extLst>
              <a:ext uri="{FF2B5EF4-FFF2-40B4-BE49-F238E27FC236}">
                <a16:creationId xmlns:a16="http://schemas.microsoft.com/office/drawing/2014/main" id="{CB15C1D7-7D1B-895A-DAB3-77B16BFAB002}"/>
              </a:ext>
            </a:extLst>
          </p:cNvPr>
          <p:cNvPicPr>
            <a:picLocks noChangeAspect="1"/>
          </p:cNvPicPr>
          <p:nvPr/>
        </p:nvPicPr>
        <p:blipFill>
          <a:blip r:embed="rId6"/>
          <a:stretch>
            <a:fillRect/>
          </a:stretch>
        </p:blipFill>
        <p:spPr>
          <a:xfrm>
            <a:off x="7501468" y="1969155"/>
            <a:ext cx="1218485" cy="1207728"/>
          </a:xfrm>
          <a:prstGeom prst="rect">
            <a:avLst/>
          </a:prstGeom>
        </p:spPr>
      </p:pic>
      <p:pic>
        <p:nvPicPr>
          <p:cNvPr id="11" name="Picture 10">
            <a:extLst>
              <a:ext uri="{FF2B5EF4-FFF2-40B4-BE49-F238E27FC236}">
                <a16:creationId xmlns:a16="http://schemas.microsoft.com/office/drawing/2014/main" id="{BF87166F-9F87-756E-2D2D-94146F5BE276}"/>
              </a:ext>
            </a:extLst>
          </p:cNvPr>
          <p:cNvPicPr>
            <a:picLocks noChangeAspect="1"/>
          </p:cNvPicPr>
          <p:nvPr/>
        </p:nvPicPr>
        <p:blipFill>
          <a:blip r:embed="rId7"/>
          <a:stretch>
            <a:fillRect/>
          </a:stretch>
        </p:blipFill>
        <p:spPr>
          <a:xfrm>
            <a:off x="5819600" y="3281557"/>
            <a:ext cx="1205352" cy="1205352"/>
          </a:xfrm>
          <a:prstGeom prst="rect">
            <a:avLst/>
          </a:prstGeom>
        </p:spPr>
      </p:pic>
      <p:pic>
        <p:nvPicPr>
          <p:cNvPr id="15" name="Picture 14">
            <a:extLst>
              <a:ext uri="{FF2B5EF4-FFF2-40B4-BE49-F238E27FC236}">
                <a16:creationId xmlns:a16="http://schemas.microsoft.com/office/drawing/2014/main" id="{CE68878E-E065-8034-E4CB-8CFA569A3E03}"/>
              </a:ext>
            </a:extLst>
          </p:cNvPr>
          <p:cNvPicPr>
            <a:picLocks noChangeAspect="1"/>
          </p:cNvPicPr>
          <p:nvPr/>
        </p:nvPicPr>
        <p:blipFill>
          <a:blip r:embed="rId8"/>
          <a:stretch>
            <a:fillRect/>
          </a:stretch>
        </p:blipFill>
        <p:spPr>
          <a:xfrm>
            <a:off x="7514603" y="3281558"/>
            <a:ext cx="1205350" cy="1205350"/>
          </a:xfrm>
          <a:prstGeom prst="rect">
            <a:avLst/>
          </a:prstGeom>
        </p:spPr>
      </p:pic>
      <p:pic>
        <p:nvPicPr>
          <p:cNvPr id="17" name="Picture 16">
            <a:extLst>
              <a:ext uri="{FF2B5EF4-FFF2-40B4-BE49-F238E27FC236}">
                <a16:creationId xmlns:a16="http://schemas.microsoft.com/office/drawing/2014/main" id="{72A2CBFD-D1B7-74DD-BB9A-86F04B139549}"/>
              </a:ext>
            </a:extLst>
          </p:cNvPr>
          <p:cNvPicPr>
            <a:picLocks noChangeAspect="1"/>
          </p:cNvPicPr>
          <p:nvPr/>
        </p:nvPicPr>
        <p:blipFill>
          <a:blip r:embed="rId9"/>
          <a:stretch>
            <a:fillRect/>
          </a:stretch>
        </p:blipFill>
        <p:spPr>
          <a:xfrm>
            <a:off x="5796313" y="1969075"/>
            <a:ext cx="1205350" cy="1205350"/>
          </a:xfrm>
          <a:prstGeom prst="rect">
            <a:avLst/>
          </a:prstGeom>
        </p:spPr>
      </p:pic>
    </p:spTree>
    <p:extLst>
      <p:ext uri="{BB962C8B-B14F-4D97-AF65-F5344CB8AC3E}">
        <p14:creationId xmlns:p14="http://schemas.microsoft.com/office/powerpoint/2010/main" val="592380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33109" y="2349725"/>
            <a:ext cx="21114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Main results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8FB57E6F-C4D9-3C05-CAA5-6C1E5F8A1B61}"/>
              </a:ext>
            </a:extLst>
          </p:cNvPr>
          <p:cNvPicPr>
            <a:picLocks noChangeAspect="1"/>
          </p:cNvPicPr>
          <p:nvPr/>
        </p:nvPicPr>
        <p:blipFill>
          <a:blip r:embed="rId4"/>
          <a:stretch>
            <a:fillRect/>
          </a:stretch>
        </p:blipFill>
        <p:spPr>
          <a:xfrm>
            <a:off x="2672472" y="1988162"/>
            <a:ext cx="4882681" cy="1217225"/>
          </a:xfrm>
          <a:prstGeom prst="rect">
            <a:avLst/>
          </a:prstGeom>
        </p:spPr>
      </p:pic>
      <p:pic>
        <p:nvPicPr>
          <p:cNvPr id="6" name="Picture 5">
            <a:extLst>
              <a:ext uri="{FF2B5EF4-FFF2-40B4-BE49-F238E27FC236}">
                <a16:creationId xmlns:a16="http://schemas.microsoft.com/office/drawing/2014/main" id="{04D804AF-0879-DFE2-E1DF-57F46A7213C5}"/>
              </a:ext>
            </a:extLst>
          </p:cNvPr>
          <p:cNvPicPr>
            <a:picLocks noChangeAspect="1"/>
          </p:cNvPicPr>
          <p:nvPr/>
        </p:nvPicPr>
        <p:blipFill>
          <a:blip r:embed="rId5"/>
          <a:stretch>
            <a:fillRect/>
          </a:stretch>
        </p:blipFill>
        <p:spPr>
          <a:xfrm>
            <a:off x="2672472" y="513660"/>
            <a:ext cx="4882681" cy="1281144"/>
          </a:xfrm>
          <a:prstGeom prst="rect">
            <a:avLst/>
          </a:prstGeom>
        </p:spPr>
      </p:pic>
      <p:pic>
        <p:nvPicPr>
          <p:cNvPr id="8" name="Picture 7">
            <a:extLst>
              <a:ext uri="{FF2B5EF4-FFF2-40B4-BE49-F238E27FC236}">
                <a16:creationId xmlns:a16="http://schemas.microsoft.com/office/drawing/2014/main" id="{51A8F683-E1C9-3DB0-213B-72DAA2804115}"/>
              </a:ext>
            </a:extLst>
          </p:cNvPr>
          <p:cNvPicPr>
            <a:picLocks noChangeAspect="1"/>
          </p:cNvPicPr>
          <p:nvPr/>
        </p:nvPicPr>
        <p:blipFill>
          <a:blip r:embed="rId6"/>
          <a:stretch>
            <a:fillRect/>
          </a:stretch>
        </p:blipFill>
        <p:spPr>
          <a:xfrm>
            <a:off x="2644582" y="3398745"/>
            <a:ext cx="4882681" cy="1313212"/>
          </a:xfrm>
          <a:prstGeom prst="rect">
            <a:avLst/>
          </a:prstGeom>
        </p:spPr>
      </p:pic>
    </p:spTree>
    <p:extLst>
      <p:ext uri="{BB962C8B-B14F-4D97-AF65-F5344CB8AC3E}">
        <p14:creationId xmlns:p14="http://schemas.microsoft.com/office/powerpoint/2010/main" val="380742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49" y="922325"/>
            <a:ext cx="7320909"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From</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results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regression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model</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can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conclude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that</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dependencies</a:t>
            </a:r>
            <a:r>
              <a:rPr lang="de-DE" sz="1200">
                <a:solidFill>
                  <a:srgbClr val="434343"/>
                </a:solidFill>
                <a:latin typeface="Poppins Medium"/>
                <a:ea typeface="Poppins Medium"/>
                <a:cs typeface="Poppins Medium"/>
                <a:sym typeface="Poppins Medium"/>
              </a:rPr>
              <a:t> between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increase</a:t>
            </a:r>
            <a:r>
              <a:rPr lang="de-DE" sz="1200" dirty="0">
                <a:solidFill>
                  <a:srgbClr val="434343"/>
                </a:solidFill>
                <a:latin typeface="Poppins Medium"/>
                <a:ea typeface="Poppins Medium"/>
                <a:cs typeface="Poppins Medium"/>
                <a:sym typeface="Poppins Medium"/>
              </a:rPr>
              <a:t> in social </a:t>
            </a:r>
            <a:r>
              <a:rPr lang="de-DE" sz="1200" dirty="0" err="1">
                <a:solidFill>
                  <a:srgbClr val="434343"/>
                </a:solidFill>
                <a:latin typeface="Poppins Medium"/>
                <a:ea typeface="Poppins Medium"/>
                <a:cs typeface="Poppins Medium"/>
                <a:sym typeface="Poppins Medium"/>
              </a:rPr>
              <a:t>media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usage</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increase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gun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violence</a:t>
            </a:r>
            <a:r>
              <a:rPr lang="de-DE" sz="1200" dirty="0">
                <a:solidFill>
                  <a:srgbClr val="434343"/>
                </a:solidFill>
                <a:latin typeface="Poppins Medium"/>
                <a:ea typeface="Poppins Medium"/>
                <a:cs typeface="Poppins Medium"/>
                <a:sym typeface="Poppins Medium"/>
              </a:rPr>
              <a:t> in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United States</a:t>
            </a:r>
          </a:p>
          <a:p>
            <a:pPr lvl="0" algn="l" rtl="0">
              <a:lnSpc>
                <a:spcPct val="2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Deep </a:t>
            </a:r>
            <a:r>
              <a:rPr lang="de-DE" sz="1200" dirty="0" err="1">
                <a:solidFill>
                  <a:srgbClr val="434343"/>
                </a:solidFill>
                <a:latin typeface="Poppins Medium"/>
                <a:ea typeface="Poppins Medium"/>
                <a:cs typeface="Poppins Medium"/>
                <a:sym typeface="Poppins Medium"/>
              </a:rPr>
              <a:t>learning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models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are</a:t>
            </a:r>
            <a:r>
              <a:rPr lang="de-DE" sz="1200" dirty="0">
                <a:solidFill>
                  <a:srgbClr val="434343"/>
                </a:solidFill>
                <a:latin typeface="Poppins Medium"/>
                <a:ea typeface="Poppins Medium"/>
                <a:cs typeface="Poppins Medium"/>
                <a:sym typeface="Poppins Medium"/>
              </a:rPr>
              <a:t> an </a:t>
            </a:r>
            <a:r>
              <a:rPr lang="de-DE" sz="1200" dirty="0" err="1">
                <a:solidFill>
                  <a:srgbClr val="434343"/>
                </a:solidFill>
                <a:latin typeface="Poppins Medium"/>
                <a:ea typeface="Poppins Medium"/>
                <a:cs typeface="Poppins Medium"/>
                <a:sym typeface="Poppins Medium"/>
              </a:rPr>
              <a:t>effective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way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filtering</a:t>
            </a:r>
            <a:r>
              <a:rPr lang="de-DE" sz="1200" dirty="0">
                <a:solidFill>
                  <a:srgbClr val="434343"/>
                </a:solidFill>
                <a:latin typeface="Poppins Medium"/>
                <a:ea typeface="Poppins Medium"/>
                <a:cs typeface="Poppins Medium"/>
                <a:sym typeface="Poppins Medium"/>
              </a:rPr>
              <a:t> out </a:t>
            </a:r>
            <a:r>
              <a:rPr lang="de-DE" sz="1200" dirty="0" err="1">
                <a:solidFill>
                  <a:srgbClr val="434343"/>
                </a:solidFill>
                <a:latin typeface="Poppins Medium"/>
                <a:ea typeface="Poppins Medium"/>
                <a:cs typeface="Poppins Medium"/>
                <a:sym typeface="Poppins Medium"/>
              </a:rPr>
              <a:t>unappropiate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content</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can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be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transfromed</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into</a:t>
            </a:r>
            <a:r>
              <a:rPr lang="de-DE" sz="1200" dirty="0">
                <a:solidFill>
                  <a:srgbClr val="434343"/>
                </a:solidFill>
                <a:latin typeface="Poppins Medium"/>
                <a:ea typeface="Poppins Medium"/>
                <a:cs typeface="Poppins Medium"/>
                <a:sym typeface="Poppins Medium"/>
              </a:rPr>
              <a:t> a </a:t>
            </a:r>
            <a:r>
              <a:rPr lang="de-DE" sz="1200" dirty="0" err="1">
                <a:solidFill>
                  <a:srgbClr val="434343"/>
                </a:solidFill>
                <a:latin typeface="Poppins Medium"/>
                <a:ea typeface="Poppins Medium"/>
                <a:cs typeface="Poppins Medium"/>
                <a:sym typeface="Poppins Medium"/>
              </a:rPr>
              <a:t>platform</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application</a:t>
            </a:r>
            <a:r>
              <a:rPr lang="de-DE" sz="1200" dirty="0">
                <a:solidFill>
                  <a:srgbClr val="434343"/>
                </a:solidFill>
                <a:latin typeface="Poppins Medium"/>
                <a:ea typeface="Poppins Medium"/>
                <a:cs typeface="Poppins Medium"/>
                <a:sym typeface="Poppins Medium"/>
              </a:rPr>
              <a:t> such </a:t>
            </a:r>
            <a:r>
              <a:rPr lang="de-DE" sz="1200" dirty="0" err="1">
                <a:solidFill>
                  <a:srgbClr val="434343"/>
                </a:solidFill>
                <a:latin typeface="Poppins Medium"/>
                <a:ea typeface="Poppins Medium"/>
                <a:cs typeface="Poppins Medium"/>
                <a:sym typeface="Poppins Medium"/>
              </a:rPr>
              <a:t>as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e.g</a:t>
            </a:r>
            <a:r>
              <a:rPr lang="de-DE" sz="1200" dirty="0">
                <a:solidFill>
                  <a:srgbClr val="434343"/>
                </a:solidFill>
                <a:latin typeface="Poppins Medium"/>
                <a:ea typeface="Poppins Medium"/>
                <a:cs typeface="Poppins Medium"/>
                <a:sym typeface="Poppins Medium"/>
              </a:rPr>
              <a:t> a </a:t>
            </a:r>
            <a:r>
              <a:rPr lang="de-DE" sz="1200" dirty="0" err="1">
                <a:solidFill>
                  <a:srgbClr val="434343"/>
                </a:solidFill>
                <a:latin typeface="Poppins Medium"/>
                <a:ea typeface="Poppins Medium"/>
                <a:cs typeface="Poppins Medium"/>
                <a:sym typeface="Poppins Medium"/>
              </a:rPr>
              <a:t>safe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mode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that</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could</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be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switched</a:t>
            </a:r>
            <a:r>
              <a:rPr lang="de-DE" sz="1200" dirty="0">
                <a:solidFill>
                  <a:srgbClr val="434343"/>
                </a:solidFill>
                <a:latin typeface="Poppins Medium"/>
                <a:ea typeface="Poppins Medium"/>
                <a:cs typeface="Poppins Medium"/>
                <a:sym typeface="Poppins Medium"/>
              </a:rPr>
              <a:t> on </a:t>
            </a:r>
            <a:r>
              <a:rPr lang="de-DE" sz="1200" dirty="0" err="1">
                <a:solidFill>
                  <a:srgbClr val="434343"/>
                </a:solidFill>
                <a:latin typeface="Poppins Medium"/>
                <a:ea typeface="Poppins Medium"/>
                <a:cs typeface="Poppins Medium"/>
                <a:sym typeface="Poppins Medium"/>
              </a:rPr>
              <a:t>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instagram</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filtering</a:t>
            </a:r>
            <a:r>
              <a:rPr lang="de-DE" sz="1200" dirty="0">
                <a:solidFill>
                  <a:srgbClr val="434343"/>
                </a:solidFill>
                <a:latin typeface="Poppins Medium"/>
                <a:ea typeface="Poppins Medium"/>
                <a:cs typeface="Poppins Medium"/>
                <a:sym typeface="Poppins Medium"/>
              </a:rPr>
              <a:t> out </a:t>
            </a:r>
            <a:r>
              <a:rPr lang="de-DE" sz="1200" dirty="0" err="1">
                <a:solidFill>
                  <a:srgbClr val="434343"/>
                </a:solidFill>
                <a:latin typeface="Poppins Medium"/>
                <a:ea typeface="Poppins Medium"/>
                <a:cs typeface="Poppins Medium"/>
                <a:sym typeface="Poppins Medium"/>
              </a:rPr>
              <a:t>weapon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related</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content</a:t>
            </a:r>
            <a:endParaRPr sz="1200"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Conclusion</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01653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2132400" y="549471"/>
            <a:ext cx="487920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Thanks for listening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6E25D86D-6BBB-7574-23D7-C80FA76C7946}"/>
              </a:ext>
            </a:extLst>
          </p:cNvPr>
          <p:cNvPicPr>
            <a:picLocks noChangeAspect="1"/>
          </p:cNvPicPr>
          <p:nvPr/>
        </p:nvPicPr>
        <p:blipFill>
          <a:blip r:embed="rId4"/>
          <a:stretch>
            <a:fillRect/>
          </a:stretch>
        </p:blipFill>
        <p:spPr>
          <a:xfrm>
            <a:off x="2801139" y="1102358"/>
            <a:ext cx="3541721" cy="3541721"/>
          </a:xfrm>
          <a:prstGeom prst="rect">
            <a:avLst/>
          </a:prstGeom>
        </p:spPr>
      </p:pic>
    </p:spTree>
    <p:extLst>
      <p:ext uri="{BB962C8B-B14F-4D97-AF65-F5344CB8AC3E}">
        <p14:creationId xmlns:p14="http://schemas.microsoft.com/office/powerpoint/2010/main" val="262921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2" name="Google Shape;142;p26"/>
          <p:cNvSpPr txBox="1"/>
          <p:nvPr/>
        </p:nvSpPr>
        <p:spPr>
          <a:xfrm>
            <a:off x="2128750" y="568670"/>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The Dark Side of Social Media</a:t>
            </a:r>
            <a:endParaRPr sz="2300" b="1" dirty="0">
              <a:solidFill>
                <a:srgbClr val="2DC5FA"/>
              </a:solidFill>
              <a:latin typeface="Poppins"/>
              <a:ea typeface="Poppins"/>
              <a:cs typeface="Poppins"/>
              <a:sym typeface="Poppins"/>
            </a:endParaRPr>
          </a:p>
        </p:txBody>
      </p:sp>
      <p:sp>
        <p:nvSpPr>
          <p:cNvPr id="143" name="Google Shape;143;p26"/>
          <p:cNvSpPr txBox="1"/>
          <p:nvPr/>
        </p:nvSpPr>
        <p:spPr>
          <a:xfrm>
            <a:off x="671250" y="186750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Ferdinand Leube</a:t>
            </a:r>
            <a:endParaRPr sz="2300" b="1" dirty="0">
              <a:solidFill>
                <a:srgbClr val="2DC5FA"/>
              </a:solidFill>
              <a:latin typeface="Poppins"/>
              <a:ea typeface="Poppins"/>
              <a:cs typeface="Poppins"/>
              <a:sym typeface="Poppins"/>
            </a:endParaRPr>
          </a:p>
        </p:txBody>
      </p:sp>
      <p:sp>
        <p:nvSpPr>
          <p:cNvPr id="144" name="Google Shape;144;p26"/>
          <p:cNvSpPr txBox="1"/>
          <p:nvPr/>
        </p:nvSpPr>
        <p:spPr>
          <a:xfrm>
            <a:off x="6647560" y="1865290"/>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Questions?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D5C18347-32DD-5C22-374E-88FE506F1187}"/>
              </a:ext>
            </a:extLst>
          </p:cNvPr>
          <p:cNvPicPr>
            <a:picLocks noChangeAspect="1"/>
          </p:cNvPicPr>
          <p:nvPr/>
        </p:nvPicPr>
        <p:blipFill>
          <a:blip r:embed="rId4"/>
          <a:stretch>
            <a:fillRect/>
          </a:stretch>
        </p:blipFill>
        <p:spPr>
          <a:xfrm>
            <a:off x="3596550" y="2359390"/>
            <a:ext cx="2359569" cy="2359569"/>
          </a:xfrm>
          <a:prstGeom prst="rect">
            <a:avLst/>
          </a:prstGeom>
        </p:spPr>
      </p:pic>
      <p:sp>
        <p:nvSpPr>
          <p:cNvPr id="4" name="TextBox 3">
            <a:extLst>
              <a:ext uri="{FF2B5EF4-FFF2-40B4-BE49-F238E27FC236}">
                <a16:creationId xmlns:a16="http://schemas.microsoft.com/office/drawing/2014/main" id="{0C9B31E1-B0DA-DE29-CF6C-670CF9297BAE}"/>
              </a:ext>
            </a:extLst>
          </p:cNvPr>
          <p:cNvSpPr txBox="1"/>
          <p:nvPr/>
        </p:nvSpPr>
        <p:spPr>
          <a:xfrm>
            <a:off x="540557" y="3763691"/>
            <a:ext cx="2596694" cy="307777"/>
          </a:xfrm>
          <a:prstGeom prst="rect">
            <a:avLst/>
          </a:prstGeom>
          <a:noFill/>
        </p:spPr>
        <p:txBody>
          <a:bodyPr wrap="square" rtlCol="0">
            <a:spAutoFit/>
          </a:bodyPr>
          <a:lstStyle/>
          <a:p>
            <a:r>
              <a:rPr lang="de-DE" dirty="0"/>
              <a:t>(</a:t>
            </a:r>
            <a:r>
              <a:rPr lang="de-DE" dirty="0" err="1"/>
              <a:t>rearranged</a:t>
            </a:r>
            <a:r>
              <a:rPr lang="de-DE" dirty="0"/>
              <a:t> </a:t>
            </a:r>
            <a:r>
              <a:rPr lang="de-DE" dirty="0" err="1"/>
              <a:t>cat</a:t>
            </a:r>
            <a:r>
              <a:rPr lang="de-DE" dirty="0"/>
              <a:t> </a:t>
            </a:r>
            <a:r>
              <a:rPr lang="de-DE" dirty="0" err="1"/>
              <a:t>for</a:t>
            </a:r>
            <a:r>
              <a:rPr lang="de-DE" dirty="0"/>
              <a:t> </a:t>
            </a:r>
            <a:r>
              <a:rPr lang="de-DE" dirty="0" err="1"/>
              <a:t>Kseniia</a:t>
            </a:r>
            <a:r>
              <a:rPr lang="de-DE" dirty="0"/>
              <a: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7089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collection</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cleaning</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EDA</a:t>
            </a: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Preparing</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data</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for</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regression</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Running </a:t>
            </a:r>
            <a:r>
              <a:rPr lang="de-DE" sz="1200" dirty="0" err="1">
                <a:solidFill>
                  <a:srgbClr val="434343"/>
                </a:solidFill>
                <a:latin typeface="Poppins"/>
                <a:ea typeface="Poppins"/>
                <a:cs typeface="Poppins"/>
                <a:sym typeface="Poppins"/>
              </a:rPr>
              <a:t>regression</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Analyze </a:t>
            </a:r>
            <a:r>
              <a:rPr lang="de-DE" sz="1200" dirty="0" err="1">
                <a:solidFill>
                  <a:srgbClr val="434343"/>
                </a:solidFill>
                <a:latin typeface="Poppins"/>
                <a:ea typeface="Poppins"/>
                <a:cs typeface="Poppins"/>
                <a:sym typeface="Poppins"/>
              </a:rPr>
              <a:t>results</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Build</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deep</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learning</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Presentation</a:t>
            </a:r>
            <a:r>
              <a:rPr lang="de-DE" sz="1200" dirty="0">
                <a:solidFill>
                  <a:srgbClr val="434343"/>
                </a:solidFill>
                <a:latin typeface="Poppins"/>
                <a:ea typeface="Poppins"/>
                <a:cs typeface="Poppins"/>
                <a:sym typeface="Poppins"/>
              </a:rPr>
              <a:t> </a:t>
            </a: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Summary</a:t>
            </a:r>
            <a:endParaRPr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F5762547-C05D-5A18-5A66-B1ABC6978B3D}"/>
              </a:ext>
            </a:extLst>
          </p:cNvPr>
          <p:cNvPicPr>
            <a:picLocks noChangeAspect="1"/>
          </p:cNvPicPr>
          <p:nvPr/>
        </p:nvPicPr>
        <p:blipFill>
          <a:blip r:embed="rId4"/>
          <a:stretch>
            <a:fillRect/>
          </a:stretch>
        </p:blipFill>
        <p:spPr>
          <a:xfrm>
            <a:off x="3960403" y="961269"/>
            <a:ext cx="4627903" cy="3271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00753FF9-AFC7-B770-03F8-08C9E285B7B7}"/>
              </a:ext>
            </a:extLst>
          </p:cNvPr>
          <p:cNvGraphicFramePr/>
          <p:nvPr>
            <p:extLst>
              <p:ext uri="{D42A27DB-BD31-4B8C-83A1-F6EECF244321}">
                <p14:modId xmlns:p14="http://schemas.microsoft.com/office/powerpoint/2010/main" val="1636781291"/>
              </p:ext>
            </p:extLst>
          </p:nvPr>
        </p:nvGraphicFramePr>
        <p:xfrm>
          <a:off x="1821152" y="1034979"/>
          <a:ext cx="5339024" cy="3553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914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graphicFrame>
        <p:nvGraphicFramePr>
          <p:cNvPr id="9" name="Diagram 8">
            <a:extLst>
              <a:ext uri="{FF2B5EF4-FFF2-40B4-BE49-F238E27FC236}">
                <a16:creationId xmlns:a16="http://schemas.microsoft.com/office/drawing/2014/main" id="{DE794DBC-A0E5-CB0F-8A61-E056E980B2DA}"/>
              </a:ext>
            </a:extLst>
          </p:cNvPr>
          <p:cNvGraphicFramePr/>
          <p:nvPr>
            <p:extLst>
              <p:ext uri="{D42A27DB-BD31-4B8C-83A1-F6EECF244321}">
                <p14:modId xmlns:p14="http://schemas.microsoft.com/office/powerpoint/2010/main" val="2044472169"/>
              </p:ext>
            </p:extLst>
          </p:nvPr>
        </p:nvGraphicFramePr>
        <p:xfrm>
          <a:off x="1718268" y="1170633"/>
          <a:ext cx="5494774" cy="3265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9990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4992323" y="3212951"/>
            <a:ext cx="34432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Raw Data Overview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29DD312-556D-3FA7-E39E-01333E881F0A}"/>
              </a:ext>
            </a:extLst>
          </p:cNvPr>
          <p:cNvPicPr>
            <a:picLocks noChangeAspect="1"/>
          </p:cNvPicPr>
          <p:nvPr/>
        </p:nvPicPr>
        <p:blipFill rotWithShape="1">
          <a:blip r:embed="rId4"/>
          <a:srcRect l="3832" r="7844"/>
          <a:stretch/>
        </p:blipFill>
        <p:spPr>
          <a:xfrm>
            <a:off x="396910" y="2207055"/>
            <a:ext cx="3624430" cy="2505893"/>
          </a:xfrm>
          <a:prstGeom prst="rect">
            <a:avLst/>
          </a:prstGeom>
        </p:spPr>
      </p:pic>
      <p:pic>
        <p:nvPicPr>
          <p:cNvPr id="6" name="Picture 5">
            <a:extLst>
              <a:ext uri="{FF2B5EF4-FFF2-40B4-BE49-F238E27FC236}">
                <a16:creationId xmlns:a16="http://schemas.microsoft.com/office/drawing/2014/main" id="{686DF4BB-1E52-D881-0C1B-3B6311F5BD4A}"/>
              </a:ext>
            </a:extLst>
          </p:cNvPr>
          <p:cNvPicPr>
            <a:picLocks noChangeAspect="1"/>
          </p:cNvPicPr>
          <p:nvPr/>
        </p:nvPicPr>
        <p:blipFill>
          <a:blip r:embed="rId5"/>
          <a:stretch>
            <a:fillRect/>
          </a:stretch>
        </p:blipFill>
        <p:spPr>
          <a:xfrm>
            <a:off x="3772431" y="428225"/>
            <a:ext cx="4958861" cy="1708122"/>
          </a:xfrm>
          <a:prstGeom prst="rect">
            <a:avLst/>
          </a:prstGeom>
        </p:spPr>
      </p:pic>
      <p:cxnSp>
        <p:nvCxnSpPr>
          <p:cNvPr id="4" name="Straight Arrow Connector 3">
            <a:extLst>
              <a:ext uri="{FF2B5EF4-FFF2-40B4-BE49-F238E27FC236}">
                <a16:creationId xmlns:a16="http://schemas.microsoft.com/office/drawing/2014/main" id="{57733409-168F-D514-A3B2-21A0B8F1F2F7}"/>
              </a:ext>
            </a:extLst>
          </p:cNvPr>
          <p:cNvCxnSpPr/>
          <p:nvPr/>
        </p:nvCxnSpPr>
        <p:spPr>
          <a:xfrm>
            <a:off x="1596411" y="1055854"/>
            <a:ext cx="591076" cy="130845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9D035-4863-D1B6-5B10-C12B88149E81}"/>
              </a:ext>
            </a:extLst>
          </p:cNvPr>
          <p:cNvCxnSpPr/>
          <p:nvPr/>
        </p:nvCxnSpPr>
        <p:spPr>
          <a:xfrm>
            <a:off x="1601463" y="1065958"/>
            <a:ext cx="1293295" cy="150579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D4788F-A4C9-CAF0-2D57-7A6F8CAC2747}"/>
              </a:ext>
            </a:extLst>
          </p:cNvPr>
          <p:cNvCxnSpPr>
            <a:cxnSpLocks/>
          </p:cNvCxnSpPr>
          <p:nvPr/>
        </p:nvCxnSpPr>
        <p:spPr>
          <a:xfrm flipV="1">
            <a:off x="1596411" y="757790"/>
            <a:ext cx="2808875" cy="29806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DBC2A-53D6-4C20-EB33-D49FFAC9F161}"/>
              </a:ext>
            </a:extLst>
          </p:cNvPr>
          <p:cNvCxnSpPr/>
          <p:nvPr/>
        </p:nvCxnSpPr>
        <p:spPr>
          <a:xfrm flipV="1">
            <a:off x="1596411" y="1000283"/>
            <a:ext cx="3026108" cy="5557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New promo image fresh off of the Boss Baby 3 set : ConnorEatsPants">
            <a:extLst>
              <a:ext uri="{FF2B5EF4-FFF2-40B4-BE49-F238E27FC236}">
                <a16:creationId xmlns:a16="http://schemas.microsoft.com/office/drawing/2014/main" id="{5340746D-2040-A749-D6BF-6B6552F7D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281" y="666262"/>
            <a:ext cx="989235" cy="107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7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171450" lvl="0" indent="-171450" algn="l" rtl="0">
              <a:lnSpc>
                <a:spcPct val="250000"/>
              </a:lnSpc>
              <a:spcBef>
                <a:spcPts val="0"/>
              </a:spcBef>
              <a:spcAft>
                <a:spcPts val="0"/>
              </a:spcAft>
              <a:buFont typeface="Arial" panose="020B0604020202020204" pitchFamily="34" charset="0"/>
              <a:buChar char="•"/>
            </a:pPr>
            <a:r>
              <a:rPr lang="de-DE" sz="1200" b="1" dirty="0" err="1">
                <a:solidFill>
                  <a:srgbClr val="434343"/>
                </a:solidFill>
                <a:latin typeface="Poppins Medium"/>
                <a:ea typeface="Poppins Medium"/>
                <a:cs typeface="Poppins Medium"/>
                <a:sym typeface="Poppins Medium"/>
              </a:rPr>
              <a:t>Each</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step</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for</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every</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dataset</a:t>
            </a:r>
            <a:r>
              <a:rPr lang="de-DE" sz="1200" b="1" dirty="0">
                <a:solidFill>
                  <a:srgbClr val="434343"/>
                </a:solidFill>
                <a:latin typeface="Poppins Medium"/>
                <a:ea typeface="Poppins Medium"/>
                <a:cs typeface="Poppins Medium"/>
                <a:sym typeface="Poppins Medium"/>
              </a:rPr>
              <a:t>:</a:t>
            </a: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general</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structure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of</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the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data</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Select </a:t>
            </a:r>
            <a:r>
              <a:rPr lang="de-DE" sz="1200" dirty="0" err="1">
                <a:solidFill>
                  <a:srgbClr val="434343"/>
                </a:solidFill>
                <a:latin typeface="Poppins"/>
                <a:cs typeface="Poppins"/>
                <a:sym typeface="Poppins Medium"/>
              </a:rPr>
              <a:t>necessary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columns</a:t>
            </a:r>
            <a:endParaRPr lang="de-DE" sz="1200" dirty="0">
              <a:solidFill>
                <a:srgbClr val="434343"/>
              </a:solidFill>
              <a:latin typeface="Poppins"/>
              <a:cs typeface="Poppins"/>
              <a:sym typeface="Poppins Medium"/>
            </a:endParaRPr>
          </a:p>
          <a:p>
            <a:pPr marL="171450" indent="-171450">
              <a:lnSpc>
                <a:spcPct val="250000"/>
              </a:lnSpc>
              <a:buFontTx/>
              <a:buChar char="-"/>
            </a:pPr>
            <a:r>
              <a:rPr lang="de-DE" sz="1200" dirty="0" err="1">
                <a:solidFill>
                  <a:srgbClr val="434343"/>
                </a:solidFill>
                <a:latin typeface="Poppins"/>
                <a:cs typeface="Poppins"/>
                <a:sym typeface="Poppins Medium"/>
              </a:rPr>
              <a:t>Collect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US </a:t>
            </a:r>
            <a:r>
              <a:rPr lang="de-DE" sz="1200" dirty="0" err="1">
                <a:solidFill>
                  <a:srgbClr val="434343"/>
                </a:solidFill>
                <a:latin typeface="Poppins"/>
                <a:cs typeface="Poppins"/>
                <a:sym typeface="Poppins Medium"/>
              </a:rPr>
              <a:t>only</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Group </a:t>
            </a:r>
            <a:r>
              <a:rPr lang="de-DE" sz="1200" dirty="0" err="1">
                <a:solidFill>
                  <a:srgbClr val="434343"/>
                </a:solidFill>
                <a:latin typeface="Poppins"/>
                <a:cs typeface="Poppins"/>
                <a:sym typeface="Poppins Medium"/>
              </a:rPr>
              <a:t>by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missing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and deal </a:t>
            </a:r>
            <a:r>
              <a:rPr lang="de-DE" sz="1200" dirty="0" err="1">
                <a:solidFill>
                  <a:srgbClr val="434343"/>
                </a:solidFill>
                <a:latin typeface="Poppins"/>
                <a:cs typeface="Poppins"/>
                <a:sym typeface="Poppins Medium"/>
              </a:rPr>
              <a:t>with</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them</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if</a:t>
            </a:r>
            <a:r>
              <a:rPr lang="de-DE" sz="1200" dirty="0">
                <a:solidFill>
                  <a:srgbClr val="434343"/>
                </a:solidFill>
                <a:latin typeface="Poppins"/>
                <a:cs typeface="Poppins"/>
                <a:sym typeface="Poppins Medium"/>
              </a:rPr>
              <a:t> existent</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Tx/>
              <a:buChar char="-"/>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 EDA</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667762C2-AE5C-5486-C66C-20CEEACE7CA6}"/>
              </a:ext>
            </a:extLst>
          </p:cNvPr>
          <p:cNvPicPr>
            <a:picLocks noChangeAspect="1"/>
          </p:cNvPicPr>
          <p:nvPr/>
        </p:nvPicPr>
        <p:blipFill rotWithShape="1">
          <a:blip r:embed="rId4"/>
          <a:srcRect l="6918"/>
          <a:stretch/>
        </p:blipFill>
        <p:spPr>
          <a:xfrm>
            <a:off x="6549858" y="2596775"/>
            <a:ext cx="2171048" cy="1972784"/>
          </a:xfrm>
          <a:prstGeom prst="rect">
            <a:avLst/>
          </a:prstGeom>
        </p:spPr>
      </p:pic>
      <p:pic>
        <p:nvPicPr>
          <p:cNvPr id="5" name="Picture 4">
            <a:extLst>
              <a:ext uri="{FF2B5EF4-FFF2-40B4-BE49-F238E27FC236}">
                <a16:creationId xmlns:a16="http://schemas.microsoft.com/office/drawing/2014/main" id="{68EF2E0C-133C-E58C-45EB-123D58CEEB80}"/>
              </a:ext>
            </a:extLst>
          </p:cNvPr>
          <p:cNvPicPr>
            <a:picLocks noChangeAspect="1"/>
          </p:cNvPicPr>
          <p:nvPr/>
        </p:nvPicPr>
        <p:blipFill>
          <a:blip r:embed="rId5"/>
          <a:stretch>
            <a:fillRect/>
          </a:stretch>
        </p:blipFill>
        <p:spPr>
          <a:xfrm>
            <a:off x="6551566" y="675275"/>
            <a:ext cx="2169340" cy="18615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outliers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decide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how</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handle </a:t>
            </a:r>
            <a:r>
              <a:rPr lang="de-DE" sz="1200" dirty="0" err="1">
                <a:solidFill>
                  <a:srgbClr val="434343"/>
                </a:solidFill>
                <a:latin typeface="Poppins"/>
                <a:cs typeface="Poppins"/>
                <a:sym typeface="Poppins Medium"/>
              </a:rPr>
              <a:t>them</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err="1">
                <a:solidFill>
                  <a:srgbClr val="434343"/>
                </a:solidFill>
                <a:latin typeface="Poppins"/>
                <a:cs typeface="Poppins"/>
                <a:sym typeface="Poppins Medium"/>
              </a:rPr>
              <a:t>Collect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data</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comparable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years</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Use time </a:t>
            </a:r>
            <a:r>
              <a:rPr lang="de-DE" sz="1200" dirty="0" err="1">
                <a:solidFill>
                  <a:srgbClr val="434343"/>
                </a:solidFill>
                <a:latin typeface="Poppins"/>
                <a:cs typeface="Poppins"/>
                <a:sym typeface="Poppins Medium"/>
              </a:rPr>
              <a:t>series</a:t>
            </a:r>
            <a:r>
              <a:rPr lang="de-DE" sz="1200" dirty="0">
                <a:solidFill>
                  <a:srgbClr val="434343"/>
                </a:solidFill>
                <a:latin typeface="Poppins"/>
                <a:cs typeface="Poppins"/>
                <a:sym typeface="Poppins Medium"/>
              </a:rPr>
              <a:t> and linear </a:t>
            </a:r>
            <a:r>
              <a:rPr lang="de-DE" sz="1200" dirty="0" err="1">
                <a:solidFill>
                  <a:srgbClr val="434343"/>
                </a:solidFill>
                <a:latin typeface="Poppins"/>
                <a:cs typeface="Poppins"/>
                <a:sym typeface="Poppins Medium"/>
              </a:rPr>
              <a:t>regression</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make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forecast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of</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missing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years</a:t>
            </a:r>
            <a:endParaRPr lang="de-DE" sz="1200" dirty="0">
              <a:solidFill>
                <a:srgbClr val="434343"/>
              </a:solidFill>
              <a:latin typeface="Poppins"/>
              <a:cs typeface="Poppins"/>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a:spcAft>
                <a:spcPts val="1600"/>
              </a:spcAft>
            </a:pPr>
            <a:r>
              <a:rPr lang="en-US" sz="2300" b="1" dirty="0">
                <a:solidFill>
                  <a:srgbClr val="2DC5FA"/>
                </a:solidFill>
                <a:latin typeface="Poppins"/>
                <a:ea typeface="Poppins"/>
                <a:cs typeface="Poppins"/>
                <a:sym typeface="Poppins"/>
              </a:rPr>
              <a:t>Data cleaning, data prep, EDA</a:t>
            </a:r>
          </a:p>
          <a:p>
            <a:pPr marL="0" lvl="0" indent="0" algn="l" rtl="0">
              <a:lnSpc>
                <a:spcPct val="100000"/>
              </a:lnSpc>
              <a:spcBef>
                <a:spcPts val="0"/>
              </a:spcBef>
              <a:spcAft>
                <a:spcPts val="1600"/>
              </a:spcAft>
              <a:buNone/>
            </a:pPr>
            <a:endParaRPr lang="en-US"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7C9DF9D0-CA92-7682-1A7A-7EFCB4F80EAE}"/>
              </a:ext>
            </a:extLst>
          </p:cNvPr>
          <p:cNvPicPr>
            <a:picLocks noChangeAspect="1"/>
          </p:cNvPicPr>
          <p:nvPr/>
        </p:nvPicPr>
        <p:blipFill rotWithShape="1">
          <a:blip r:embed="rId4"/>
          <a:srcRect l="6683" t="3894" r="3840"/>
          <a:stretch/>
        </p:blipFill>
        <p:spPr>
          <a:xfrm>
            <a:off x="516958" y="2911842"/>
            <a:ext cx="2690288" cy="1828801"/>
          </a:xfrm>
          <a:prstGeom prst="rect">
            <a:avLst/>
          </a:prstGeom>
        </p:spPr>
      </p:pic>
      <p:pic>
        <p:nvPicPr>
          <p:cNvPr id="9" name="Picture 8">
            <a:extLst>
              <a:ext uri="{FF2B5EF4-FFF2-40B4-BE49-F238E27FC236}">
                <a16:creationId xmlns:a16="http://schemas.microsoft.com/office/drawing/2014/main" id="{72503CB1-9125-FE56-E183-5ECD2FCEB621}"/>
              </a:ext>
            </a:extLst>
          </p:cNvPr>
          <p:cNvPicPr>
            <a:picLocks noChangeAspect="1"/>
          </p:cNvPicPr>
          <p:nvPr/>
        </p:nvPicPr>
        <p:blipFill>
          <a:blip r:embed="rId5"/>
          <a:stretch>
            <a:fillRect/>
          </a:stretch>
        </p:blipFill>
        <p:spPr>
          <a:xfrm>
            <a:off x="6005089" y="2937211"/>
            <a:ext cx="2690288" cy="1778064"/>
          </a:xfrm>
          <a:prstGeom prst="rect">
            <a:avLst/>
          </a:prstGeom>
        </p:spPr>
      </p:pic>
      <p:pic>
        <p:nvPicPr>
          <p:cNvPr id="8" name="Picture 7">
            <a:extLst>
              <a:ext uri="{FF2B5EF4-FFF2-40B4-BE49-F238E27FC236}">
                <a16:creationId xmlns:a16="http://schemas.microsoft.com/office/drawing/2014/main" id="{D7C2FAD7-86FB-A84D-DB43-5EE0477C36D1}"/>
              </a:ext>
            </a:extLst>
          </p:cNvPr>
          <p:cNvPicPr>
            <a:picLocks noChangeAspect="1"/>
          </p:cNvPicPr>
          <p:nvPr/>
        </p:nvPicPr>
        <p:blipFill>
          <a:blip r:embed="rId6"/>
          <a:stretch>
            <a:fillRect/>
          </a:stretch>
        </p:blipFill>
        <p:spPr>
          <a:xfrm>
            <a:off x="3207246" y="2911842"/>
            <a:ext cx="2769141" cy="17401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2132400" y="2077650"/>
            <a:ext cx="487920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Tableau Visualizations of Developments</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7755864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1734</Words>
  <Application>Microsoft Office PowerPoint</Application>
  <PresentationFormat>On-screen Show (16:9)</PresentationFormat>
  <Paragraphs>217</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Poppins</vt:lpstr>
      <vt:lpstr>Montserrat</vt:lpstr>
      <vt:lpstr>Arial</vt:lpstr>
      <vt:lpstr>Bookman Old Style</vt:lpstr>
      <vt:lpstr>Wingdings</vt:lpstr>
      <vt:lpstr>Poppins Medium</vt:lpstr>
      <vt:lpstr>Helvetica Neue</vt:lpstr>
      <vt:lpstr>Helvetica Neue Light</vt:lpstr>
      <vt:lpstr>Calibri</vt:lpstr>
      <vt:lpstr>Libre Franklin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Ferdinand Leube</cp:lastModifiedBy>
  <cp:revision>14</cp:revision>
  <dcterms:modified xsi:type="dcterms:W3CDTF">2022-07-08T08:07:15Z</dcterms:modified>
</cp:coreProperties>
</file>